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notesMasterIdLst>
    <p:notesMasterId r:id="rId30"/>
  </p:notesMasterIdLst>
  <p:sldIdLst>
    <p:sldId id="256" r:id="rId2"/>
    <p:sldId id="257" r:id="rId3"/>
    <p:sldId id="292" r:id="rId4"/>
    <p:sldId id="258" r:id="rId5"/>
    <p:sldId id="259" r:id="rId6"/>
    <p:sldId id="260" r:id="rId7"/>
    <p:sldId id="270" r:id="rId8"/>
    <p:sldId id="261" r:id="rId9"/>
    <p:sldId id="271" r:id="rId10"/>
    <p:sldId id="262" r:id="rId11"/>
    <p:sldId id="263" r:id="rId12"/>
    <p:sldId id="264" r:id="rId13"/>
    <p:sldId id="267" r:id="rId14"/>
    <p:sldId id="265" r:id="rId15"/>
    <p:sldId id="296" r:id="rId16"/>
    <p:sldId id="297" r:id="rId17"/>
    <p:sldId id="266" r:id="rId18"/>
    <p:sldId id="268" r:id="rId19"/>
    <p:sldId id="269" r:id="rId20"/>
    <p:sldId id="275" r:id="rId21"/>
    <p:sldId id="276" r:id="rId22"/>
    <p:sldId id="277" r:id="rId23"/>
    <p:sldId id="280" r:id="rId24"/>
    <p:sldId id="283" r:id="rId25"/>
    <p:sldId id="288" r:id="rId26"/>
    <p:sldId id="289" r:id="rId27"/>
    <p:sldId id="290" r:id="rId28"/>
    <p:sldId id="294" r:id="rId29"/>
  </p:sldIdLst>
  <p:sldSz cx="12192000" cy="6858000"/>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INA BALVERDE" initials="KB" lastIdx="1" clrIdx="0">
    <p:extLst>
      <p:ext uri="{19B8F6BF-5375-455C-9EA6-DF929625EA0E}">
        <p15:presenceInfo xmlns:p15="http://schemas.microsoft.com/office/powerpoint/2012/main" userId="aa6420716e9fdc3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33" autoAdjust="0"/>
    <p:restoredTop sz="94563" autoAdjust="0"/>
  </p:normalViewPr>
  <p:slideViewPr>
    <p:cSldViewPr snapToGrid="0">
      <p:cViewPr varScale="1">
        <p:scale>
          <a:sx n="98" d="100"/>
          <a:sy n="98" d="100"/>
        </p:scale>
        <p:origin x="426" y="8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s-CO" sz="1500" dirty="0" smtClean="0">
                <a:latin typeface="Arial Black" panose="020B0A04020102020204" pitchFamily="34" charset="0"/>
              </a:rPr>
              <a:t>AUDITORIAS PROGRAMADAS Y EJECUTADAS</a:t>
            </a:r>
          </a:p>
          <a:p>
            <a:pPr>
              <a:defRPr sz="1862" b="0" i="0" u="none" strike="noStrike" kern="1200" spc="0" baseline="0">
                <a:solidFill>
                  <a:schemeClr val="tx1">
                    <a:lumMod val="65000"/>
                    <a:lumOff val="35000"/>
                  </a:schemeClr>
                </a:solidFill>
                <a:latin typeface="+mn-lt"/>
                <a:ea typeface="+mn-ea"/>
                <a:cs typeface="+mn-cs"/>
              </a:defRPr>
            </a:pPr>
            <a:endParaRPr lang="es-CO" dirty="0"/>
          </a:p>
        </c:rich>
      </c:tx>
      <c:overlay val="0"/>
      <c:spPr>
        <a:noFill/>
        <a:ln>
          <a:noFill/>
        </a:ln>
        <a:effectLst/>
      </c:spPr>
    </c:title>
    <c:autoTitleDeleted val="0"/>
    <c:plotArea>
      <c:layout/>
      <c:barChart>
        <c:barDir val="col"/>
        <c:grouping val="clustered"/>
        <c:varyColors val="0"/>
        <c:ser>
          <c:idx val="0"/>
          <c:order val="0"/>
          <c:tx>
            <c:strRef>
              <c:f>Hoja1!$B$1</c:f>
              <c:strCache>
                <c:ptCount val="1"/>
                <c:pt idx="0">
                  <c:v>Vig. 2016</c:v>
                </c:pt>
              </c:strCache>
            </c:strRef>
          </c:tx>
          <c:spPr>
            <a:solidFill>
              <a:schemeClr val="accent1"/>
            </a:solidFill>
            <a:ln w="19050">
              <a:solidFill>
                <a:schemeClr val="lt1"/>
              </a:solidFill>
            </a:ln>
            <a:effectLst/>
          </c:spPr>
          <c:invertIfNegative val="0"/>
          <c:cat>
            <c:strRef>
              <c:f>Hoja1!$A$2:$A$5</c:f>
              <c:strCache>
                <c:ptCount val="3"/>
                <c:pt idx="0">
                  <c:v>Aud.prog.</c:v>
                </c:pt>
                <c:pt idx="1">
                  <c:v>Aud.ejec.</c:v>
                </c:pt>
                <c:pt idx="2">
                  <c:v>% Ejeccucion</c:v>
                </c:pt>
              </c:strCache>
            </c:strRef>
          </c:cat>
          <c:val>
            <c:numRef>
              <c:f>Hoja1!$B$2:$B$5</c:f>
              <c:numCache>
                <c:formatCode>General</c:formatCode>
                <c:ptCount val="4"/>
                <c:pt idx="0">
                  <c:v>92</c:v>
                </c:pt>
                <c:pt idx="1">
                  <c:v>92</c:v>
                </c:pt>
                <c:pt idx="2">
                  <c:v>100</c:v>
                </c:pt>
              </c:numCache>
            </c:numRef>
          </c:val>
        </c:ser>
        <c:ser>
          <c:idx val="1"/>
          <c:order val="1"/>
          <c:tx>
            <c:strRef>
              <c:f>Hoja1!$C$1</c:f>
              <c:strCache>
                <c:ptCount val="1"/>
              </c:strCache>
            </c:strRef>
          </c:tx>
          <c:spPr>
            <a:solidFill>
              <a:schemeClr val="accent2"/>
            </a:solidFill>
            <a:ln w="19050">
              <a:solidFill>
                <a:schemeClr val="lt1"/>
              </a:solidFill>
            </a:ln>
            <a:effectLst/>
          </c:spPr>
          <c:invertIfNegative val="0"/>
          <c:cat>
            <c:strRef>
              <c:f>Hoja1!$A$2:$A$5</c:f>
              <c:strCache>
                <c:ptCount val="3"/>
                <c:pt idx="0">
                  <c:v>Aud.prog.</c:v>
                </c:pt>
                <c:pt idx="1">
                  <c:v>Aud.ejec.</c:v>
                </c:pt>
                <c:pt idx="2">
                  <c:v>% Ejeccucion</c:v>
                </c:pt>
              </c:strCache>
            </c:strRef>
          </c:cat>
          <c:val>
            <c:numRef>
              <c:f>Hoja1!$C$2:$C$5</c:f>
              <c:numCache>
                <c:formatCode>General</c:formatCode>
                <c:ptCount val="4"/>
              </c:numCache>
            </c:numRef>
          </c:val>
        </c:ser>
        <c:dLbls>
          <c:showLegendKey val="0"/>
          <c:showVal val="0"/>
          <c:showCatName val="0"/>
          <c:showSerName val="0"/>
          <c:showPercent val="0"/>
          <c:showBubbleSize val="0"/>
        </c:dLbls>
        <c:gapWidth val="150"/>
        <c:axId val="212901712"/>
        <c:axId val="212902272"/>
      </c:barChart>
      <c:catAx>
        <c:axId val="21290171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crossAx val="212902272"/>
        <c:crosses val="autoZero"/>
        <c:auto val="1"/>
        <c:lblAlgn val="ctr"/>
        <c:lblOffset val="100"/>
        <c:noMultiLvlLbl val="0"/>
      </c:catAx>
      <c:valAx>
        <c:axId val="2129022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crossAx val="212901712"/>
        <c:crosses val="autoZero"/>
        <c:crossBetween val="between"/>
      </c:valAx>
      <c:spPr>
        <a:gradFill>
          <a:gsLst>
            <a:gs pos="0">
              <a:srgbClr val="00B0F0"/>
            </a:gs>
            <a:gs pos="50000">
              <a:schemeClr val="accent1">
                <a:tint val="44500"/>
                <a:satMod val="160000"/>
              </a:schemeClr>
            </a:gs>
            <a:gs pos="100000">
              <a:schemeClr val="accent1">
                <a:tint val="23500"/>
                <a:satMod val="160000"/>
              </a:schemeClr>
            </a:gs>
          </a:gsLst>
          <a:lin ang="5400000" scaled="0"/>
        </a:gradFill>
        <a:effectLst/>
      </c:spPr>
    </c:plotArea>
    <c:legend>
      <c:legendPos val="b"/>
      <c:legendEntry>
        <c:idx val="1"/>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s-CO" dirty="0"/>
          </a:p>
        </p:txBody>
      </p:sp>
      <p:sp>
        <p:nvSpPr>
          <p:cNvPr id="3" name="2 Marcador de fecha"/>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27E4F7AA-8DA3-44E7-B09C-7ACCCB7F335E}" type="datetimeFigureOut">
              <a:rPr lang="es-CO" smtClean="0"/>
              <a:t>11/05/2018</a:t>
            </a:fld>
            <a:endParaRPr lang="es-CO" dirty="0"/>
          </a:p>
        </p:txBody>
      </p:sp>
      <p:sp>
        <p:nvSpPr>
          <p:cNvPr id="4" name="3 Marcador de imagen de diapositiva"/>
          <p:cNvSpPr>
            <a:spLocks noGrp="1" noRot="1" noChangeAspect="1"/>
          </p:cNvSpPr>
          <p:nvPr>
            <p:ph type="sldImg" idx="2"/>
          </p:nvPr>
        </p:nvSpPr>
        <p:spPr>
          <a:xfrm>
            <a:off x="423863" y="698500"/>
            <a:ext cx="6205537" cy="3490913"/>
          </a:xfrm>
          <a:prstGeom prst="rect">
            <a:avLst/>
          </a:prstGeom>
          <a:noFill/>
          <a:ln w="12700">
            <a:solidFill>
              <a:prstClr val="black"/>
            </a:solidFill>
          </a:ln>
        </p:spPr>
        <p:txBody>
          <a:bodyPr vert="horz" lIns="93497" tIns="46749" rIns="93497" bIns="46749" rtlCol="0" anchor="ctr"/>
          <a:lstStyle/>
          <a:p>
            <a:endParaRPr lang="es-CO" dirty="0"/>
          </a:p>
        </p:txBody>
      </p:sp>
      <p:sp>
        <p:nvSpPr>
          <p:cNvPr id="5" name="4 Marcador de notas"/>
          <p:cNvSpPr>
            <a:spLocks noGrp="1"/>
          </p:cNvSpPr>
          <p:nvPr>
            <p:ph type="body" sz="quarter" idx="3"/>
          </p:nvPr>
        </p:nvSpPr>
        <p:spPr>
          <a:xfrm>
            <a:off x="705327" y="4421823"/>
            <a:ext cx="5642610" cy="4189095"/>
          </a:xfrm>
          <a:prstGeom prst="rect">
            <a:avLst/>
          </a:prstGeom>
        </p:spPr>
        <p:txBody>
          <a:bodyPr vert="horz" lIns="93497" tIns="46749" rIns="93497" bIns="46749"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s-CO" dirty="0"/>
          </a:p>
        </p:txBody>
      </p:sp>
      <p:sp>
        <p:nvSpPr>
          <p:cNvPr id="7" name="6 Marcador de número de diapositiva"/>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9B127CD6-6648-417F-8869-FAA42D111252}" type="slidenum">
              <a:rPr lang="es-CO" smtClean="0"/>
              <a:t>‹Nº›</a:t>
            </a:fld>
            <a:endParaRPr lang="es-CO" dirty="0"/>
          </a:p>
        </p:txBody>
      </p:sp>
    </p:spTree>
    <p:extLst>
      <p:ext uri="{BB962C8B-B14F-4D97-AF65-F5344CB8AC3E}">
        <p14:creationId xmlns:p14="http://schemas.microsoft.com/office/powerpoint/2010/main" val="3243200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B127CD6-6648-417F-8869-FAA42D111252}" type="slidenum">
              <a:rPr lang="es-CO" smtClean="0"/>
              <a:t>11</a:t>
            </a:fld>
            <a:endParaRPr lang="es-CO" dirty="0"/>
          </a:p>
        </p:txBody>
      </p:sp>
    </p:spTree>
    <p:extLst>
      <p:ext uri="{BB962C8B-B14F-4D97-AF65-F5344CB8AC3E}">
        <p14:creationId xmlns:p14="http://schemas.microsoft.com/office/powerpoint/2010/main" val="768203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B127CD6-6648-417F-8869-FAA42D111252}" type="slidenum">
              <a:rPr lang="es-CO" smtClean="0"/>
              <a:t>17</a:t>
            </a:fld>
            <a:endParaRPr lang="es-CO" dirty="0"/>
          </a:p>
        </p:txBody>
      </p:sp>
    </p:spTree>
    <p:extLst>
      <p:ext uri="{BB962C8B-B14F-4D97-AF65-F5344CB8AC3E}">
        <p14:creationId xmlns:p14="http://schemas.microsoft.com/office/powerpoint/2010/main" val="3483368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B127CD6-6648-417F-8869-FAA42D111252}" type="slidenum">
              <a:rPr lang="es-CO" smtClean="0"/>
              <a:t>24</a:t>
            </a:fld>
            <a:endParaRPr lang="es-CO" dirty="0"/>
          </a:p>
        </p:txBody>
      </p:sp>
    </p:spTree>
    <p:extLst>
      <p:ext uri="{BB962C8B-B14F-4D97-AF65-F5344CB8AC3E}">
        <p14:creationId xmlns:p14="http://schemas.microsoft.com/office/powerpoint/2010/main" val="374568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718169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559963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55177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379527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61461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248334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5/11/2018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‹Nº›</a:t>
            </a:fld>
            <a:endParaRPr lang="en-US" dirty="0"/>
          </a:p>
        </p:txBody>
      </p:sp>
    </p:spTree>
    <p:extLst>
      <p:ext uri="{BB962C8B-B14F-4D97-AF65-F5344CB8AC3E}">
        <p14:creationId xmlns:p14="http://schemas.microsoft.com/office/powerpoint/2010/main" val="2907712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752326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90145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719498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5/11/2018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F9F0C5-380F-41C2-899A-BAC0F0927E16}" type="slidenum">
              <a:rPr lang="en-US" smtClean="0"/>
              <a:t>‹Nº›</a:t>
            </a:fld>
            <a:endParaRPr lang="en-US" dirty="0"/>
          </a:p>
        </p:txBody>
      </p:sp>
    </p:spTree>
    <p:extLst>
      <p:ext uri="{BB962C8B-B14F-4D97-AF65-F5344CB8AC3E}">
        <p14:creationId xmlns:p14="http://schemas.microsoft.com/office/powerpoint/2010/main" val="287489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051451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9627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22112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smtClean="0"/>
              <a:t>5/11/2018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232205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5/11/2018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619874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5/11/2018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6700879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981200" y="1001761"/>
            <a:ext cx="8991599" cy="1646302"/>
          </a:xfrm>
        </p:spPr>
        <p:txBody>
          <a:bodyPr/>
          <a:lstStyle/>
          <a:p>
            <a:pPr algn="ctr"/>
            <a:r>
              <a:rPr lang="es-CO" sz="4000" dirty="0" smtClean="0">
                <a:solidFill>
                  <a:srgbClr val="FF0000"/>
                </a:solidFill>
                <a:latin typeface="Algerian" panose="04020705040A02060702" pitchFamily="82" charset="0"/>
              </a:rPr>
              <a:t>Contraloría Departamental de Bolívar</a:t>
            </a:r>
            <a:endParaRPr lang="es-CO" sz="4000" dirty="0">
              <a:solidFill>
                <a:srgbClr val="FF0000"/>
              </a:solidFill>
              <a:latin typeface="Algerian" panose="04020705040A02060702" pitchFamily="82" charset="0"/>
            </a:endParaRPr>
          </a:p>
        </p:txBody>
      </p:sp>
      <p:sp>
        <p:nvSpPr>
          <p:cNvPr id="3" name="Subtítulo 2"/>
          <p:cNvSpPr>
            <a:spLocks noGrp="1"/>
          </p:cNvSpPr>
          <p:nvPr>
            <p:ph type="subTitle" idx="1"/>
          </p:nvPr>
        </p:nvSpPr>
        <p:spPr>
          <a:xfrm>
            <a:off x="2190750" y="3011741"/>
            <a:ext cx="9105899" cy="2630523"/>
          </a:xfrm>
        </p:spPr>
        <p:txBody>
          <a:bodyPr>
            <a:normAutofit fontScale="92500" lnSpcReduction="10000"/>
          </a:bodyPr>
          <a:lstStyle/>
          <a:p>
            <a:pPr algn="ctr"/>
            <a:r>
              <a:rPr lang="es-CO" sz="4000" dirty="0" smtClean="0">
                <a:solidFill>
                  <a:srgbClr val="00B050"/>
                </a:solidFill>
                <a:latin typeface="Algerian" panose="04020705040A02060702" pitchFamily="82" charset="0"/>
              </a:rPr>
              <a:t>Rendición de cuenta </a:t>
            </a:r>
          </a:p>
          <a:p>
            <a:pPr algn="ctr"/>
            <a:r>
              <a:rPr lang="es-CO" sz="3500" dirty="0" smtClean="0">
                <a:solidFill>
                  <a:srgbClr val="00B050"/>
                </a:solidFill>
                <a:latin typeface="Algerian" panose="04020705040A02060702" pitchFamily="82" charset="0"/>
              </a:rPr>
              <a:t>Vigencia 2017</a:t>
            </a:r>
          </a:p>
          <a:p>
            <a:pPr algn="ctr"/>
            <a:endParaRPr lang="es-CO" sz="3500" dirty="0" smtClean="0">
              <a:solidFill>
                <a:srgbClr val="00B050"/>
              </a:solidFill>
              <a:latin typeface="Algerian" panose="04020705040A02060702" pitchFamily="82" charset="0"/>
            </a:endParaRPr>
          </a:p>
          <a:p>
            <a:pPr algn="ctr"/>
            <a:r>
              <a:rPr lang="es-CO" sz="2600" dirty="0" smtClean="0">
                <a:solidFill>
                  <a:srgbClr val="002060"/>
                </a:solidFill>
                <a:latin typeface="Algerian" panose="04020705040A02060702" pitchFamily="82" charset="0"/>
              </a:rPr>
              <a:t>Orlando Ayola Manjarres </a:t>
            </a:r>
          </a:p>
          <a:p>
            <a:pPr algn="ctr"/>
            <a:r>
              <a:rPr lang="es-CO" sz="2200" dirty="0" smtClean="0">
                <a:solidFill>
                  <a:srgbClr val="002060"/>
                </a:solidFill>
                <a:latin typeface="Algerian" panose="04020705040A02060702" pitchFamily="82" charset="0"/>
              </a:rPr>
              <a:t>Contralor Departamental</a:t>
            </a:r>
            <a:endParaRPr lang="es-CO" sz="2200" dirty="0">
              <a:solidFill>
                <a:srgbClr val="002060"/>
              </a:solidFill>
              <a:latin typeface="Algerian" panose="04020705040A02060702" pitchFamily="82" charset="0"/>
            </a:endParaRPr>
          </a:p>
        </p:txBody>
      </p:sp>
    </p:spTree>
    <p:extLst>
      <p:ext uri="{BB962C8B-B14F-4D97-AF65-F5344CB8AC3E}">
        <p14:creationId xmlns:p14="http://schemas.microsoft.com/office/powerpoint/2010/main" val="7764254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3980158260"/>
              </p:ext>
            </p:extLst>
          </p:nvPr>
        </p:nvGraphicFramePr>
        <p:xfrm>
          <a:off x="1409700" y="1219204"/>
          <a:ext cx="9734550" cy="5047488"/>
        </p:xfrm>
        <a:graphic>
          <a:graphicData uri="http://schemas.openxmlformats.org/drawingml/2006/table">
            <a:tbl>
              <a:tblPr firstRow="1" firstCol="1" bandRow="1">
                <a:tableStyleId>{5C22544A-7EE6-4342-B048-85BDC9FD1C3A}</a:tableStyleId>
              </a:tblPr>
              <a:tblGrid>
                <a:gridCol w="7219665"/>
                <a:gridCol w="2514885"/>
              </a:tblGrid>
              <a:tr h="309210">
                <a:tc>
                  <a:txBody>
                    <a:bodyPr/>
                    <a:lstStyle/>
                    <a:p>
                      <a:pPr algn="just">
                        <a:lnSpc>
                          <a:spcPct val="115000"/>
                        </a:lnSpc>
                        <a:spcAft>
                          <a:spcPts val="0"/>
                        </a:spcAft>
                      </a:pPr>
                      <a:r>
                        <a:rPr lang="es-ES" sz="1800" b="1" dirty="0" smtClean="0">
                          <a:effectLst/>
                        </a:rPr>
                        <a:t>ACTIVIDADES</a:t>
                      </a:r>
                      <a:endParaRPr lang="es-CO" sz="1800" b="1" dirty="0">
                        <a:effectLst/>
                        <a:latin typeface="Calibri"/>
                        <a:ea typeface="Times New Roman"/>
                        <a:cs typeface="Times New Roman"/>
                      </a:endParaRPr>
                    </a:p>
                  </a:txBody>
                  <a:tcPr marL="58668" marR="58668" marT="0" marB="0"/>
                </a:tc>
                <a:tc>
                  <a:txBody>
                    <a:bodyPr/>
                    <a:lstStyle/>
                    <a:p>
                      <a:pPr algn="ctr">
                        <a:lnSpc>
                          <a:spcPct val="115000"/>
                        </a:lnSpc>
                        <a:spcAft>
                          <a:spcPts val="0"/>
                        </a:spcAft>
                      </a:pPr>
                      <a:r>
                        <a:rPr lang="es-ES" sz="1800" b="1" dirty="0" smtClean="0">
                          <a:effectLst/>
                        </a:rPr>
                        <a:t>VIGENCIA</a:t>
                      </a:r>
                      <a:r>
                        <a:rPr lang="es-ES" sz="1800" b="1" baseline="0" dirty="0" smtClean="0">
                          <a:effectLst/>
                        </a:rPr>
                        <a:t> </a:t>
                      </a:r>
                      <a:r>
                        <a:rPr lang="es-ES" sz="1800" b="1" dirty="0" smtClean="0">
                          <a:effectLst/>
                        </a:rPr>
                        <a:t>2017</a:t>
                      </a:r>
                      <a:endParaRPr lang="es-CO" sz="1800" b="1" dirty="0">
                        <a:effectLst/>
                        <a:latin typeface="Calibri"/>
                        <a:ea typeface="Times New Roman"/>
                        <a:cs typeface="Times New Roman"/>
                      </a:endParaRPr>
                    </a:p>
                  </a:txBody>
                  <a:tcPr marL="58668" marR="58668" marT="0" marB="0"/>
                </a:tc>
              </a:tr>
              <a:tr h="309409">
                <a:tc>
                  <a:txBody>
                    <a:bodyPr/>
                    <a:lstStyle/>
                    <a:p>
                      <a:pPr algn="just">
                        <a:lnSpc>
                          <a:spcPct val="115000"/>
                        </a:lnSpc>
                        <a:spcAft>
                          <a:spcPts val="0"/>
                        </a:spcAft>
                      </a:pPr>
                      <a:r>
                        <a:rPr lang="es-ES" sz="1800" b="1" dirty="0">
                          <a:effectLst/>
                        </a:rPr>
                        <a:t>Solicitud de bienes a distintas entidades</a:t>
                      </a:r>
                      <a:endParaRPr lang="es-CO" sz="1800" b="1" dirty="0">
                        <a:effectLst/>
                        <a:latin typeface="Calibri"/>
                        <a:ea typeface="Times New Roman"/>
                        <a:cs typeface="Times New Roman"/>
                      </a:endParaRPr>
                    </a:p>
                  </a:txBody>
                  <a:tcPr marL="58668" marR="58668" marT="0" marB="0"/>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659</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gn="just">
                        <a:lnSpc>
                          <a:spcPct val="115000"/>
                        </a:lnSpc>
                        <a:spcAft>
                          <a:spcPts val="0"/>
                        </a:spcAft>
                      </a:pPr>
                      <a:r>
                        <a:rPr lang="es-ES" sz="1800" b="1" dirty="0">
                          <a:effectLst/>
                        </a:rPr>
                        <a:t>Archivadas por pagos</a:t>
                      </a:r>
                      <a:endParaRPr lang="es-CO" sz="1800" b="1" dirty="0">
                        <a:effectLst/>
                        <a:latin typeface="Calibri"/>
                        <a:ea typeface="Times New Roman"/>
                        <a:cs typeface="Times New Roman"/>
                      </a:endParaRPr>
                    </a:p>
                  </a:txBody>
                  <a:tcPr marL="58668" marR="58668" marT="0" marB="0"/>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4</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gn="just">
                        <a:lnSpc>
                          <a:spcPct val="115000"/>
                        </a:lnSpc>
                        <a:spcAft>
                          <a:spcPts val="0"/>
                        </a:spcAft>
                      </a:pPr>
                      <a:r>
                        <a:rPr lang="es-ES" sz="1800" b="1" dirty="0">
                          <a:effectLst/>
                        </a:rPr>
                        <a:t>Archivo por muerte</a:t>
                      </a:r>
                      <a:endParaRPr lang="es-CO" sz="1800" b="1" dirty="0">
                        <a:effectLst/>
                        <a:latin typeface="Calibri"/>
                        <a:ea typeface="Times New Roman"/>
                        <a:cs typeface="Times New Roman"/>
                      </a:endParaRPr>
                    </a:p>
                  </a:txBody>
                  <a:tcPr marL="58668" marR="58668" marT="0" marB="0"/>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2</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gn="just">
                        <a:lnSpc>
                          <a:spcPct val="115000"/>
                        </a:lnSpc>
                        <a:spcAft>
                          <a:spcPts val="0"/>
                        </a:spcAft>
                      </a:pPr>
                      <a:r>
                        <a:rPr lang="es-ES" sz="1800" b="1" dirty="0">
                          <a:effectLst/>
                        </a:rPr>
                        <a:t>Archivo por prescripción o perdida fuerza ejecutoria</a:t>
                      </a:r>
                      <a:endParaRPr lang="es-CO" sz="1800" b="1" dirty="0">
                        <a:effectLst/>
                        <a:latin typeface="Calibri"/>
                        <a:ea typeface="Times New Roman"/>
                        <a:cs typeface="Times New Roman"/>
                      </a:endParaRPr>
                    </a:p>
                  </a:txBody>
                  <a:tcPr marL="58668" marR="58668" marT="0" marB="0"/>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20</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Embargos  bancarios</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49</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Aperturados</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16</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Exclusión del boletín de responsable </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17</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Notificación </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5</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Cobro persuasivo </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16</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Acuerdos  de pago </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6</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Desembargos </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24</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Número de expedientes </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0</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Entrega de auto de archivo </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3</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Títulos  judiciales recibidos en el área</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0</a:t>
                      </a:r>
                      <a:endParaRPr lang="es-CO" sz="1800" b="0" dirty="0">
                        <a:effectLst/>
                        <a:latin typeface="Century Gothic" pitchFamily="34" charset="0"/>
                        <a:ea typeface="Times New Roman"/>
                        <a:cs typeface="Times New Roman"/>
                      </a:endParaRPr>
                    </a:p>
                  </a:txBody>
                  <a:tcPr marL="58668" marR="58668" marT="0" marB="0" anchor="ctr"/>
                </a:tc>
              </a:tr>
              <a:tr h="309409">
                <a:tc>
                  <a:txBody>
                    <a:bodyPr/>
                    <a:lstStyle/>
                    <a:p>
                      <a:pPr>
                        <a:lnSpc>
                          <a:spcPct val="115000"/>
                        </a:lnSpc>
                        <a:spcAft>
                          <a:spcPts val="0"/>
                        </a:spcAft>
                      </a:pPr>
                      <a:r>
                        <a:rPr lang="es-ES" sz="1800" b="1" dirty="0">
                          <a:effectLst/>
                        </a:rPr>
                        <a:t>Mandamientos de pago </a:t>
                      </a:r>
                      <a:endParaRPr lang="es-CO" sz="1800" b="1" dirty="0">
                        <a:effectLst/>
                        <a:latin typeface="Calibri"/>
                        <a:ea typeface="Times New Roman"/>
                        <a:cs typeface="Times New Roman"/>
                      </a:endParaRPr>
                    </a:p>
                  </a:txBody>
                  <a:tcPr marL="58668" marR="58668" marT="0" marB="0" anchor="b"/>
                </a:tc>
                <a:tc>
                  <a:txBody>
                    <a:bodyPr/>
                    <a:lstStyle/>
                    <a:p>
                      <a:pPr algn="ctr">
                        <a:lnSpc>
                          <a:spcPct val="115000"/>
                        </a:lnSpc>
                        <a:spcAft>
                          <a:spcPts val="0"/>
                        </a:spcAft>
                      </a:pPr>
                      <a:r>
                        <a:rPr lang="es-CO" sz="1800" b="0" dirty="0" smtClean="0">
                          <a:effectLst/>
                          <a:latin typeface="Century Gothic" pitchFamily="34" charset="0"/>
                          <a:ea typeface="Times New Roman"/>
                          <a:cs typeface="Times New Roman"/>
                        </a:rPr>
                        <a:t>17</a:t>
                      </a:r>
                      <a:endParaRPr lang="es-CO" sz="1800" b="0" dirty="0">
                        <a:effectLst/>
                        <a:latin typeface="Century Gothic" pitchFamily="34" charset="0"/>
                        <a:ea typeface="Times New Roman"/>
                        <a:cs typeface="Times New Roman"/>
                      </a:endParaRPr>
                    </a:p>
                  </a:txBody>
                  <a:tcPr marL="58668" marR="58668" marT="0" marB="0" anchor="ctr"/>
                </a:tc>
              </a:tr>
            </a:tbl>
          </a:graphicData>
        </a:graphic>
      </p:graphicFrame>
      <p:sp>
        <p:nvSpPr>
          <p:cNvPr id="4" name="Título 1"/>
          <p:cNvSpPr>
            <a:spLocks noGrp="1"/>
          </p:cNvSpPr>
          <p:nvPr>
            <p:ph type="title"/>
          </p:nvPr>
        </p:nvSpPr>
        <p:spPr>
          <a:xfrm>
            <a:off x="1428751" y="323850"/>
            <a:ext cx="9658349" cy="876300"/>
          </a:xfrm>
        </p:spPr>
        <p:txBody>
          <a:bodyPr>
            <a:noAutofit/>
          </a:bodyPr>
          <a:lstStyle/>
          <a:p>
            <a:pPr algn="ctr"/>
            <a:r>
              <a:rPr lang="es-CO" sz="1800" dirty="0" smtClean="0">
                <a:latin typeface="Arial Black" panose="020B0A04020102020204" pitchFamily="34" charset="0"/>
              </a:rPr>
              <a:t>1 GESTION FISCAL                                                                                                      1.3 JURISDICCION COACTIVA </a:t>
            </a:r>
            <a:br>
              <a:rPr lang="es-CO" sz="1800" dirty="0" smtClean="0">
                <a:latin typeface="Arial Black" panose="020B0A04020102020204" pitchFamily="34" charset="0"/>
              </a:rPr>
            </a:br>
            <a:r>
              <a:rPr lang="es-CO" sz="1800" dirty="0" smtClean="0">
                <a:latin typeface="Arial Black" panose="020B0A04020102020204" pitchFamily="34" charset="0"/>
              </a:rPr>
              <a:t>(Pag.1/2)</a:t>
            </a:r>
            <a:endParaRPr lang="es-CO" sz="1800" dirty="0">
              <a:latin typeface="Arial Black" panose="020B0A04020102020204" pitchFamily="34" charset="0"/>
            </a:endParaRPr>
          </a:p>
        </p:txBody>
      </p:sp>
    </p:spTree>
    <p:extLst>
      <p:ext uri="{BB962C8B-B14F-4D97-AF65-F5344CB8AC3E}">
        <p14:creationId xmlns:p14="http://schemas.microsoft.com/office/powerpoint/2010/main" val="2196254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3522546649"/>
              </p:ext>
            </p:extLst>
          </p:nvPr>
        </p:nvGraphicFramePr>
        <p:xfrm>
          <a:off x="1295400" y="1905001"/>
          <a:ext cx="9963150" cy="2214560"/>
        </p:xfrm>
        <a:graphic>
          <a:graphicData uri="http://schemas.openxmlformats.org/drawingml/2006/table">
            <a:tbl>
              <a:tblPr firstRow="1" firstCol="1" bandRow="1">
                <a:tableStyleId>{5C22544A-7EE6-4342-B048-85BDC9FD1C3A}</a:tableStyleId>
              </a:tblPr>
              <a:tblGrid>
                <a:gridCol w="7394685"/>
                <a:gridCol w="2568465"/>
              </a:tblGrid>
              <a:tr h="442912">
                <a:tc>
                  <a:txBody>
                    <a:bodyPr/>
                    <a:lstStyle/>
                    <a:p>
                      <a:pPr>
                        <a:lnSpc>
                          <a:spcPct val="115000"/>
                        </a:lnSpc>
                        <a:spcAft>
                          <a:spcPts val="0"/>
                        </a:spcAft>
                      </a:pPr>
                      <a:r>
                        <a:rPr lang="es-CO" sz="1800" dirty="0" smtClean="0">
                          <a:effectLst/>
                          <a:latin typeface="+mn-lt"/>
                          <a:ea typeface="Times New Roman"/>
                          <a:cs typeface="Times New Roman"/>
                        </a:rPr>
                        <a:t>ACTIVIDADES</a:t>
                      </a:r>
                      <a:endParaRPr lang="es-CO" sz="1800" dirty="0">
                        <a:effectLst/>
                        <a:latin typeface="+mn-lt"/>
                        <a:ea typeface="Times New Roman"/>
                        <a:cs typeface="Times New Roman"/>
                      </a:endParaRPr>
                    </a:p>
                  </a:txBody>
                  <a:tcPr marL="68580" marR="68580" marT="0" marB="0" anchor="b"/>
                </a:tc>
                <a:tc>
                  <a:txBody>
                    <a:bodyPr/>
                    <a:lstStyle/>
                    <a:p>
                      <a:pPr algn="ctr">
                        <a:lnSpc>
                          <a:spcPct val="115000"/>
                        </a:lnSpc>
                        <a:spcAft>
                          <a:spcPts val="0"/>
                        </a:spcAft>
                      </a:pPr>
                      <a:r>
                        <a:rPr lang="es-CO" sz="1800" dirty="0" smtClean="0">
                          <a:effectLst/>
                          <a:latin typeface="+mn-lt"/>
                          <a:ea typeface="Times New Roman"/>
                          <a:cs typeface="Times New Roman"/>
                        </a:rPr>
                        <a:t>VIGENCIA 2016</a:t>
                      </a:r>
                      <a:endParaRPr lang="es-CO" sz="1800" dirty="0">
                        <a:effectLst/>
                        <a:latin typeface="+mn-lt"/>
                        <a:ea typeface="Times New Roman"/>
                        <a:cs typeface="Times New Roman"/>
                      </a:endParaRPr>
                    </a:p>
                  </a:txBody>
                  <a:tcPr marL="68580" marR="68580" marT="0" marB="0" anchor="ctr"/>
                </a:tc>
              </a:tr>
              <a:tr h="442912">
                <a:tc>
                  <a:txBody>
                    <a:bodyPr/>
                    <a:lstStyle/>
                    <a:p>
                      <a:pPr>
                        <a:lnSpc>
                          <a:spcPct val="115000"/>
                        </a:lnSpc>
                        <a:spcAft>
                          <a:spcPts val="0"/>
                        </a:spcAft>
                      </a:pPr>
                      <a:r>
                        <a:rPr lang="es-ES" sz="1800" dirty="0">
                          <a:effectLst/>
                        </a:rPr>
                        <a:t>Embargos de bienes inmuebles </a:t>
                      </a:r>
                      <a:endParaRPr lang="es-CO" sz="1800" dirty="0">
                        <a:effectLst/>
                        <a:latin typeface="Calibri"/>
                        <a:ea typeface="Times New Roman"/>
                        <a:cs typeface="Times New Roman"/>
                      </a:endParaRPr>
                    </a:p>
                  </a:txBody>
                  <a:tcPr marL="68580" marR="68580" marT="0" marB="0" anchor="b"/>
                </a:tc>
                <a:tc>
                  <a:txBody>
                    <a:bodyPr/>
                    <a:lstStyle/>
                    <a:p>
                      <a:pPr algn="ctr">
                        <a:lnSpc>
                          <a:spcPct val="115000"/>
                        </a:lnSpc>
                        <a:spcAft>
                          <a:spcPts val="0"/>
                        </a:spcAft>
                      </a:pPr>
                      <a:r>
                        <a:rPr lang="es-CO" sz="1800" b="0" dirty="0" smtClean="0">
                          <a:effectLst/>
                          <a:latin typeface="+mj-lt"/>
                          <a:ea typeface="Times New Roman"/>
                          <a:cs typeface="Times New Roman"/>
                        </a:rPr>
                        <a:t>6</a:t>
                      </a:r>
                      <a:endParaRPr lang="es-CO" sz="1800" b="0" dirty="0">
                        <a:effectLst/>
                        <a:latin typeface="+mj-lt"/>
                        <a:ea typeface="Times New Roman"/>
                        <a:cs typeface="Times New Roman"/>
                      </a:endParaRPr>
                    </a:p>
                  </a:txBody>
                  <a:tcPr marL="68580" marR="68580" marT="0" marB="0" anchor="ctr"/>
                </a:tc>
              </a:tr>
              <a:tr h="442912">
                <a:tc>
                  <a:txBody>
                    <a:bodyPr/>
                    <a:lstStyle/>
                    <a:p>
                      <a:pPr>
                        <a:lnSpc>
                          <a:spcPct val="115000"/>
                        </a:lnSpc>
                        <a:spcAft>
                          <a:spcPts val="0"/>
                        </a:spcAft>
                      </a:pPr>
                      <a:r>
                        <a:rPr lang="es-ES" sz="1800" dirty="0">
                          <a:effectLst/>
                        </a:rPr>
                        <a:t>Embargos por salario</a:t>
                      </a:r>
                      <a:endParaRPr lang="es-CO" sz="1800" dirty="0">
                        <a:effectLst/>
                        <a:latin typeface="Calibri"/>
                        <a:ea typeface="Times New Roman"/>
                        <a:cs typeface="Times New Roman"/>
                      </a:endParaRPr>
                    </a:p>
                  </a:txBody>
                  <a:tcPr marL="68580" marR="68580" marT="0" marB="0" anchor="b"/>
                </a:tc>
                <a:tc>
                  <a:txBody>
                    <a:bodyPr/>
                    <a:lstStyle/>
                    <a:p>
                      <a:pPr algn="ctr">
                        <a:lnSpc>
                          <a:spcPct val="115000"/>
                        </a:lnSpc>
                        <a:spcAft>
                          <a:spcPts val="0"/>
                        </a:spcAft>
                      </a:pPr>
                      <a:r>
                        <a:rPr lang="es-CO" sz="1800" b="0" dirty="0" smtClean="0">
                          <a:effectLst/>
                          <a:latin typeface="+mj-lt"/>
                          <a:ea typeface="Times New Roman"/>
                          <a:cs typeface="Times New Roman"/>
                        </a:rPr>
                        <a:t>3</a:t>
                      </a:r>
                      <a:endParaRPr lang="es-CO" sz="1800" b="0" dirty="0">
                        <a:effectLst/>
                        <a:latin typeface="+mj-lt"/>
                        <a:ea typeface="Times New Roman"/>
                        <a:cs typeface="Times New Roman"/>
                      </a:endParaRPr>
                    </a:p>
                  </a:txBody>
                  <a:tcPr marL="68580" marR="68580" marT="0" marB="0" anchor="ctr"/>
                </a:tc>
              </a:tr>
              <a:tr h="442912">
                <a:tc>
                  <a:txBody>
                    <a:bodyPr/>
                    <a:lstStyle/>
                    <a:p>
                      <a:pPr algn="l">
                        <a:lnSpc>
                          <a:spcPct val="115000"/>
                        </a:lnSpc>
                        <a:spcAft>
                          <a:spcPts val="0"/>
                        </a:spcAft>
                      </a:pPr>
                      <a:r>
                        <a:rPr lang="es-ES" sz="1800" dirty="0">
                          <a:effectLst/>
                        </a:rPr>
                        <a:t>Seguir adelante la ejecución</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CO" sz="1800" b="0" dirty="0" smtClean="0">
                          <a:effectLst/>
                          <a:latin typeface="+mj-lt"/>
                          <a:ea typeface="Times New Roman"/>
                          <a:cs typeface="Times New Roman"/>
                        </a:rPr>
                        <a:t>57</a:t>
                      </a:r>
                      <a:endParaRPr lang="es-CO" sz="1800" b="0" dirty="0">
                        <a:effectLst/>
                        <a:latin typeface="+mj-lt"/>
                        <a:ea typeface="Times New Roman"/>
                        <a:cs typeface="Times New Roman"/>
                      </a:endParaRPr>
                    </a:p>
                  </a:txBody>
                  <a:tcPr marL="68580" marR="68580" marT="0" marB="0" anchor="ctr"/>
                </a:tc>
              </a:tr>
              <a:tr h="442912">
                <a:tc>
                  <a:txBody>
                    <a:bodyPr/>
                    <a:lstStyle/>
                    <a:p>
                      <a:pPr algn="just">
                        <a:lnSpc>
                          <a:spcPct val="115000"/>
                        </a:lnSpc>
                        <a:spcAft>
                          <a:spcPts val="0"/>
                        </a:spcAft>
                      </a:pPr>
                      <a:r>
                        <a:rPr lang="es-ES" sz="1800" dirty="0">
                          <a:effectLst/>
                        </a:rPr>
                        <a:t>Recaudos por títulos judiciales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CO" sz="1800" b="1" dirty="0" smtClean="0">
                          <a:effectLst/>
                          <a:latin typeface="+mj-lt"/>
                          <a:ea typeface="Times New Roman"/>
                          <a:cs typeface="Times New Roman"/>
                        </a:rPr>
                        <a:t>$ 71.168.891</a:t>
                      </a:r>
                      <a:endParaRPr lang="es-CO" sz="1800" b="1" dirty="0">
                        <a:effectLst/>
                        <a:latin typeface="+mj-lt"/>
                        <a:ea typeface="Times New Roman"/>
                        <a:cs typeface="Times New Roman"/>
                      </a:endParaRPr>
                    </a:p>
                  </a:txBody>
                  <a:tcPr marL="68580" marR="68580" marT="0" marB="0" anchor="ctr"/>
                </a:tc>
              </a:tr>
            </a:tbl>
          </a:graphicData>
        </a:graphic>
      </p:graphicFrame>
      <p:sp>
        <p:nvSpPr>
          <p:cNvPr id="4" name="Título 1"/>
          <p:cNvSpPr>
            <a:spLocks noGrp="1"/>
          </p:cNvSpPr>
          <p:nvPr>
            <p:ph type="title"/>
          </p:nvPr>
        </p:nvSpPr>
        <p:spPr>
          <a:xfrm>
            <a:off x="1295401" y="624110"/>
            <a:ext cx="9658350" cy="899890"/>
          </a:xfrm>
        </p:spPr>
        <p:txBody>
          <a:bodyPr>
            <a:noAutofit/>
          </a:bodyPr>
          <a:lstStyle/>
          <a:p>
            <a:pPr algn="ctr"/>
            <a:r>
              <a:rPr lang="es-CO" sz="1800" dirty="0" smtClean="0">
                <a:latin typeface="Arial Black" panose="020B0A04020102020204" pitchFamily="34" charset="0"/>
              </a:rPr>
              <a:t>1 GESTION FISCAL                                                                                                      1.3 JURISDICCION COACTIVA </a:t>
            </a:r>
            <a:br>
              <a:rPr lang="es-CO" sz="1800" dirty="0" smtClean="0">
                <a:latin typeface="Arial Black" panose="020B0A04020102020204" pitchFamily="34" charset="0"/>
              </a:rPr>
            </a:br>
            <a:r>
              <a:rPr lang="es-CO" sz="1800" dirty="0" smtClean="0">
                <a:latin typeface="Arial Black" panose="020B0A04020102020204" pitchFamily="34" charset="0"/>
              </a:rPr>
              <a:t>(Pág. 2/2)</a:t>
            </a:r>
            <a:endParaRPr lang="es-CO" sz="1800" dirty="0">
              <a:latin typeface="Arial Black" panose="020B0A04020102020204" pitchFamily="34" charset="0"/>
            </a:endParaRPr>
          </a:p>
        </p:txBody>
      </p:sp>
    </p:spTree>
    <p:extLst>
      <p:ext uri="{BB962C8B-B14F-4D97-AF65-F5344CB8AC3E}">
        <p14:creationId xmlns:p14="http://schemas.microsoft.com/office/powerpoint/2010/main" val="971791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66851" y="361950"/>
            <a:ext cx="9734549" cy="1162050"/>
          </a:xfrm>
        </p:spPr>
        <p:txBody>
          <a:bodyPr>
            <a:noAutofit/>
          </a:bodyPr>
          <a:lstStyle/>
          <a:p>
            <a:pPr algn="ctr"/>
            <a:r>
              <a:rPr lang="es-CO" sz="1800" dirty="0">
                <a:latin typeface="Arial Black" pitchFamily="34" charset="0"/>
              </a:rPr>
              <a:t>1 GESTION FISCAL</a:t>
            </a:r>
            <a:br>
              <a:rPr lang="es-CO" sz="1800" dirty="0">
                <a:latin typeface="Arial Black" pitchFamily="34" charset="0"/>
              </a:rPr>
            </a:br>
            <a:r>
              <a:rPr lang="es-CO" sz="1800" dirty="0" smtClean="0">
                <a:latin typeface="Arial Black" pitchFamily="34" charset="0"/>
              </a:rPr>
              <a:t>1.4 PARTICIPACION CIUDADANA</a:t>
            </a:r>
            <a:br>
              <a:rPr lang="es-CO" sz="1800" dirty="0" smtClean="0">
                <a:latin typeface="Arial Black" pitchFamily="34" charset="0"/>
              </a:rPr>
            </a:br>
            <a:r>
              <a:rPr lang="es-CO" sz="1800" dirty="0" smtClean="0">
                <a:latin typeface="Arial Black" pitchFamily="34" charset="0"/>
              </a:rPr>
              <a:t>(Pág. 1/3)</a:t>
            </a:r>
            <a:br>
              <a:rPr lang="es-CO" sz="1800" dirty="0" smtClean="0">
                <a:latin typeface="Arial Black" pitchFamily="34" charset="0"/>
              </a:rPr>
            </a:br>
            <a:r>
              <a:rPr lang="es-CO" sz="1800" dirty="0" smtClean="0">
                <a:latin typeface="Arial Black" pitchFamily="34" charset="0"/>
              </a:rPr>
              <a:t/>
            </a:r>
            <a:br>
              <a:rPr lang="es-CO" sz="1800" dirty="0" smtClean="0">
                <a:latin typeface="Arial Black" pitchFamily="34" charset="0"/>
              </a:rPr>
            </a:br>
            <a:r>
              <a:rPr lang="es-CO" sz="1800" dirty="0" smtClean="0">
                <a:latin typeface="Arial Black" pitchFamily="34" charset="0"/>
              </a:rPr>
              <a:t/>
            </a:r>
            <a:br>
              <a:rPr lang="es-CO" sz="1800" dirty="0" smtClean="0">
                <a:latin typeface="Arial Black" pitchFamily="34" charset="0"/>
              </a:rPr>
            </a:br>
            <a:endParaRPr lang="es-CO" sz="1800" dirty="0">
              <a:latin typeface="Arial Black" pitchFamily="34" charset="0"/>
            </a:endParaRPr>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3580939727"/>
              </p:ext>
            </p:extLst>
          </p:nvPr>
        </p:nvGraphicFramePr>
        <p:xfrm>
          <a:off x="1466850" y="1447800"/>
          <a:ext cx="9791700" cy="4061537"/>
        </p:xfrm>
        <a:graphic>
          <a:graphicData uri="http://schemas.openxmlformats.org/drawingml/2006/table">
            <a:tbl>
              <a:tblPr firstRow="1" firstCol="1" bandRow="1">
                <a:tableStyleId>{5C22544A-7EE6-4342-B048-85BDC9FD1C3A}</a:tableStyleId>
              </a:tblPr>
              <a:tblGrid>
                <a:gridCol w="7423152"/>
                <a:gridCol w="2368548"/>
              </a:tblGrid>
              <a:tr h="533400">
                <a:tc>
                  <a:txBody>
                    <a:bodyPr/>
                    <a:lstStyle/>
                    <a:p>
                      <a:pPr>
                        <a:spcAft>
                          <a:spcPts val="0"/>
                        </a:spcAft>
                      </a:pPr>
                      <a:r>
                        <a:rPr lang="es-ES" sz="1800" dirty="0" smtClean="0">
                          <a:solidFill>
                            <a:schemeClr val="lt1"/>
                          </a:solidFill>
                          <a:effectLst/>
                          <a:latin typeface="+mn-lt"/>
                          <a:ea typeface="+mn-ea"/>
                          <a:cs typeface="+mn-cs"/>
                        </a:rPr>
                        <a:t>ATENCION</a:t>
                      </a:r>
                      <a:r>
                        <a:rPr lang="es-ES" sz="1800" baseline="0" dirty="0" smtClean="0">
                          <a:solidFill>
                            <a:schemeClr val="lt1"/>
                          </a:solidFill>
                          <a:effectLst/>
                          <a:latin typeface="+mn-lt"/>
                          <a:ea typeface="+mn-ea"/>
                          <a:cs typeface="+mn-cs"/>
                        </a:rPr>
                        <a:t> DE DENUNCIAS</a:t>
                      </a:r>
                      <a:endParaRPr lang="es-CO" sz="1800" dirty="0">
                        <a:solidFill>
                          <a:srgbClr val="000000"/>
                        </a:solidFill>
                        <a:effectLst/>
                        <a:latin typeface="Calibri"/>
                        <a:ea typeface="Calibri"/>
                        <a:cs typeface="Times New Roman"/>
                      </a:endParaRPr>
                    </a:p>
                  </a:txBody>
                  <a:tcPr marL="68580" marR="68580" marT="0" marB="0" anchor="ctr"/>
                </a:tc>
                <a:tc>
                  <a:txBody>
                    <a:bodyPr/>
                    <a:lstStyle/>
                    <a:p>
                      <a:pPr algn="ctr">
                        <a:spcAft>
                          <a:spcPts val="0"/>
                        </a:spcAft>
                      </a:pPr>
                      <a:r>
                        <a:rPr lang="es-ES" sz="1800" dirty="0" smtClean="0">
                          <a:effectLst/>
                        </a:rPr>
                        <a:t>VIGENCIA</a:t>
                      </a:r>
                      <a:r>
                        <a:rPr lang="es-ES" sz="1800" baseline="0" dirty="0" smtClean="0">
                          <a:effectLst/>
                        </a:rPr>
                        <a:t> </a:t>
                      </a:r>
                      <a:r>
                        <a:rPr lang="es-ES" sz="1800" dirty="0" smtClean="0">
                          <a:effectLst/>
                        </a:rPr>
                        <a:t>2017</a:t>
                      </a:r>
                      <a:endParaRPr lang="es-CO" sz="1800" dirty="0">
                        <a:solidFill>
                          <a:srgbClr val="000000"/>
                        </a:solidFill>
                        <a:effectLst/>
                        <a:latin typeface="Calibri"/>
                        <a:ea typeface="Calibri"/>
                        <a:cs typeface="Times New Roman"/>
                      </a:endParaRPr>
                    </a:p>
                  </a:txBody>
                  <a:tcPr marL="68580" marR="68580" marT="0" marB="0" anchor="ctr"/>
                </a:tc>
              </a:tr>
              <a:tr h="496921">
                <a:tc>
                  <a:txBody>
                    <a:bodyPr/>
                    <a:lstStyle/>
                    <a:p>
                      <a:pPr algn="just">
                        <a:spcAft>
                          <a:spcPts val="0"/>
                        </a:spcAft>
                      </a:pPr>
                      <a:r>
                        <a:rPr lang="es-ES" sz="1800" dirty="0">
                          <a:effectLst/>
                        </a:rPr>
                        <a:t>Denuncias recibidas.</a:t>
                      </a:r>
                      <a:endParaRPr lang="es-CO" sz="1800" b="1" dirty="0">
                        <a:solidFill>
                          <a:srgbClr val="000000"/>
                        </a:solidFill>
                        <a:effectLst/>
                        <a:latin typeface="Calibri"/>
                        <a:ea typeface="Calibri"/>
                        <a:cs typeface="Times New Roman"/>
                      </a:endParaRPr>
                    </a:p>
                  </a:txBody>
                  <a:tcPr marL="68580" marR="68580" marT="0" marB="0" anchor="ctr"/>
                </a:tc>
                <a:tc>
                  <a:txBody>
                    <a:bodyPr/>
                    <a:lstStyle/>
                    <a:p>
                      <a:pPr algn="ctr">
                        <a:spcAft>
                          <a:spcPts val="0"/>
                        </a:spcAft>
                      </a:pPr>
                      <a:r>
                        <a:rPr lang="es-CO" sz="1800" b="1" dirty="0" smtClean="0">
                          <a:solidFill>
                            <a:srgbClr val="000000"/>
                          </a:solidFill>
                          <a:effectLst/>
                          <a:latin typeface="+mn-lt"/>
                          <a:ea typeface="Calibri"/>
                          <a:cs typeface="Arial" pitchFamily="34" charset="0"/>
                        </a:rPr>
                        <a:t>128</a:t>
                      </a:r>
                      <a:endParaRPr lang="es-CO" sz="1800" b="1" dirty="0">
                        <a:solidFill>
                          <a:srgbClr val="000000"/>
                        </a:solidFill>
                        <a:effectLst/>
                        <a:latin typeface="+mn-lt"/>
                        <a:ea typeface="Calibri"/>
                        <a:cs typeface="Arial" pitchFamily="34" charset="0"/>
                      </a:endParaRPr>
                    </a:p>
                  </a:txBody>
                  <a:tcPr marL="68580" marR="68580" marT="0" marB="0" anchor="ctr"/>
                </a:tc>
              </a:tr>
              <a:tr h="496921">
                <a:tc>
                  <a:txBody>
                    <a:bodyPr/>
                    <a:lstStyle/>
                    <a:p>
                      <a:pPr>
                        <a:spcAft>
                          <a:spcPts val="0"/>
                        </a:spcAft>
                      </a:pPr>
                      <a:r>
                        <a:rPr lang="es-ES" sz="1800" dirty="0">
                          <a:effectLst/>
                        </a:rPr>
                        <a:t>Trasladadas a otras entidades por competencia y concluidas</a:t>
                      </a:r>
                      <a:endParaRPr lang="es-CO" sz="1800" dirty="0">
                        <a:solidFill>
                          <a:srgbClr val="000000"/>
                        </a:solidFill>
                        <a:effectLst/>
                        <a:latin typeface="Calibri"/>
                        <a:ea typeface="Calibri"/>
                        <a:cs typeface="Times New Roman"/>
                      </a:endParaRPr>
                    </a:p>
                  </a:txBody>
                  <a:tcPr marL="68580" marR="68580" marT="0" marB="0" anchor="ctr"/>
                </a:tc>
                <a:tc>
                  <a:txBody>
                    <a:bodyPr/>
                    <a:lstStyle/>
                    <a:p>
                      <a:pPr algn="ctr">
                        <a:spcAft>
                          <a:spcPts val="0"/>
                        </a:spcAft>
                      </a:pPr>
                      <a:r>
                        <a:rPr lang="es-CO" sz="1800" b="0" dirty="0" smtClean="0">
                          <a:solidFill>
                            <a:srgbClr val="000000"/>
                          </a:solidFill>
                          <a:effectLst/>
                          <a:latin typeface="+mn-lt"/>
                          <a:ea typeface="Calibri"/>
                          <a:cs typeface="Times New Roman"/>
                        </a:rPr>
                        <a:t>42</a:t>
                      </a:r>
                      <a:endParaRPr lang="es-CO" sz="1800" b="0" dirty="0">
                        <a:solidFill>
                          <a:srgbClr val="000000"/>
                        </a:solidFill>
                        <a:effectLst/>
                        <a:latin typeface="+mn-lt"/>
                        <a:ea typeface="Calibri"/>
                        <a:cs typeface="Times New Roman"/>
                      </a:endParaRPr>
                    </a:p>
                  </a:txBody>
                  <a:tcPr marL="68580" marR="68580" marT="0" marB="0" anchor="ctr"/>
                </a:tc>
              </a:tr>
              <a:tr h="496921">
                <a:tc>
                  <a:txBody>
                    <a:bodyPr/>
                    <a:lstStyle/>
                    <a:p>
                      <a:pPr>
                        <a:spcAft>
                          <a:spcPts val="0"/>
                        </a:spcAft>
                      </a:pPr>
                      <a:r>
                        <a:rPr lang="es-ES" sz="1800" dirty="0">
                          <a:effectLst/>
                        </a:rPr>
                        <a:t>Trasladadas al área de Responsabilidad Fiscal</a:t>
                      </a:r>
                      <a:endParaRPr lang="es-CO" sz="1800" dirty="0">
                        <a:solidFill>
                          <a:srgbClr val="000000"/>
                        </a:solidFill>
                        <a:effectLst/>
                        <a:latin typeface="Calibri"/>
                        <a:ea typeface="Calibri"/>
                        <a:cs typeface="Times New Roman"/>
                      </a:endParaRPr>
                    </a:p>
                  </a:txBody>
                  <a:tcPr marL="68580" marR="68580" marT="0" marB="0" anchor="ctr"/>
                </a:tc>
                <a:tc>
                  <a:txBody>
                    <a:bodyPr/>
                    <a:lstStyle/>
                    <a:p>
                      <a:pPr algn="ctr">
                        <a:spcAft>
                          <a:spcPts val="0"/>
                        </a:spcAft>
                      </a:pPr>
                      <a:r>
                        <a:rPr lang="es-CO" sz="1800" b="0" dirty="0" smtClean="0">
                          <a:solidFill>
                            <a:srgbClr val="000000"/>
                          </a:solidFill>
                          <a:effectLst/>
                          <a:latin typeface="+mn-lt"/>
                          <a:ea typeface="Calibri"/>
                          <a:cs typeface="Times New Roman"/>
                        </a:rPr>
                        <a:t>6</a:t>
                      </a:r>
                      <a:endParaRPr lang="es-CO" sz="1800" b="0" dirty="0">
                        <a:solidFill>
                          <a:srgbClr val="000000"/>
                        </a:solidFill>
                        <a:effectLst/>
                        <a:latin typeface="+mn-lt"/>
                        <a:ea typeface="Calibri"/>
                        <a:cs typeface="Times New Roman"/>
                      </a:endParaRPr>
                    </a:p>
                  </a:txBody>
                  <a:tcPr marL="68580" marR="68580" marT="0" marB="0" anchor="ctr"/>
                </a:tc>
              </a:tr>
              <a:tr h="496921">
                <a:tc>
                  <a:txBody>
                    <a:bodyPr/>
                    <a:lstStyle/>
                    <a:p>
                      <a:pPr>
                        <a:spcAft>
                          <a:spcPts val="0"/>
                        </a:spcAft>
                      </a:pPr>
                      <a:r>
                        <a:rPr lang="es-ES" sz="1800" dirty="0">
                          <a:effectLst/>
                        </a:rPr>
                        <a:t>Trasladadas al área de Auditoria Fiscal</a:t>
                      </a:r>
                      <a:endParaRPr lang="es-CO" sz="1800" dirty="0">
                        <a:solidFill>
                          <a:srgbClr val="000000"/>
                        </a:solidFill>
                        <a:effectLst/>
                        <a:latin typeface="Calibri"/>
                        <a:ea typeface="Calibri"/>
                        <a:cs typeface="Times New Roman"/>
                      </a:endParaRPr>
                    </a:p>
                  </a:txBody>
                  <a:tcPr marL="68580" marR="68580" marT="0" marB="0" anchor="ctr"/>
                </a:tc>
                <a:tc>
                  <a:txBody>
                    <a:bodyPr/>
                    <a:lstStyle/>
                    <a:p>
                      <a:pPr algn="ctr">
                        <a:spcAft>
                          <a:spcPts val="0"/>
                        </a:spcAft>
                      </a:pPr>
                      <a:r>
                        <a:rPr lang="es-CO" sz="1800" b="0" dirty="0" smtClean="0">
                          <a:solidFill>
                            <a:srgbClr val="000000"/>
                          </a:solidFill>
                          <a:effectLst/>
                          <a:latin typeface="+mn-lt"/>
                          <a:ea typeface="Calibri"/>
                          <a:cs typeface="Times New Roman"/>
                        </a:rPr>
                        <a:t>6</a:t>
                      </a:r>
                      <a:endParaRPr lang="es-CO" sz="1800" b="0" dirty="0">
                        <a:solidFill>
                          <a:srgbClr val="000000"/>
                        </a:solidFill>
                        <a:effectLst/>
                        <a:latin typeface="+mn-lt"/>
                        <a:ea typeface="Calibri"/>
                        <a:cs typeface="Times New Roman"/>
                      </a:endParaRPr>
                    </a:p>
                  </a:txBody>
                  <a:tcPr marL="68580" marR="68580" marT="0" marB="0" anchor="ctr"/>
                </a:tc>
              </a:tr>
              <a:tr h="496921">
                <a:tc>
                  <a:txBody>
                    <a:bodyPr/>
                    <a:lstStyle/>
                    <a:p>
                      <a:pPr algn="just">
                        <a:spcAft>
                          <a:spcPts val="0"/>
                        </a:spcAft>
                      </a:pPr>
                      <a:r>
                        <a:rPr lang="es-ES" sz="1800" dirty="0">
                          <a:effectLst/>
                        </a:rPr>
                        <a:t>En trámite (en espera de respuesta o pendiente de informe)</a:t>
                      </a:r>
                      <a:endParaRPr lang="es-CO" sz="1800" dirty="0">
                        <a:solidFill>
                          <a:srgbClr val="000000"/>
                        </a:solidFill>
                        <a:effectLst/>
                        <a:latin typeface="Calibri"/>
                        <a:ea typeface="Calibri"/>
                        <a:cs typeface="Times New Roman"/>
                      </a:endParaRPr>
                    </a:p>
                  </a:txBody>
                  <a:tcPr marL="68580" marR="68580" marT="0" marB="0" anchor="ctr"/>
                </a:tc>
                <a:tc>
                  <a:txBody>
                    <a:bodyPr/>
                    <a:lstStyle/>
                    <a:p>
                      <a:pPr algn="ctr">
                        <a:spcAft>
                          <a:spcPts val="0"/>
                        </a:spcAft>
                      </a:pPr>
                      <a:r>
                        <a:rPr lang="es-CO" sz="1800" b="0" dirty="0" smtClean="0">
                          <a:solidFill>
                            <a:srgbClr val="000000"/>
                          </a:solidFill>
                          <a:effectLst/>
                          <a:latin typeface="+mn-lt"/>
                          <a:ea typeface="Calibri"/>
                          <a:cs typeface="Times New Roman"/>
                        </a:rPr>
                        <a:t>62</a:t>
                      </a:r>
                      <a:endParaRPr lang="es-CO" sz="1800" b="0" dirty="0">
                        <a:solidFill>
                          <a:srgbClr val="000000"/>
                        </a:solidFill>
                        <a:effectLst/>
                        <a:latin typeface="+mn-lt"/>
                        <a:ea typeface="Calibri"/>
                        <a:cs typeface="Times New Roman"/>
                      </a:endParaRPr>
                    </a:p>
                  </a:txBody>
                  <a:tcPr marL="68580" marR="68580" marT="0" marB="0" anchor="ctr"/>
                </a:tc>
              </a:tr>
              <a:tr h="496921">
                <a:tc>
                  <a:txBody>
                    <a:bodyPr/>
                    <a:lstStyle/>
                    <a:p>
                      <a:pPr algn="just">
                        <a:spcAft>
                          <a:spcPts val="0"/>
                        </a:spcAft>
                      </a:pPr>
                      <a:r>
                        <a:rPr lang="es-ES" sz="1800" dirty="0">
                          <a:effectLst/>
                        </a:rPr>
                        <a:t>Concluidas con respuesta de fondo</a:t>
                      </a:r>
                      <a:endParaRPr lang="es-CO" sz="1800" dirty="0">
                        <a:solidFill>
                          <a:srgbClr val="000000"/>
                        </a:solidFill>
                        <a:effectLst/>
                        <a:latin typeface="Calibri"/>
                        <a:ea typeface="Calibri"/>
                        <a:cs typeface="Times New Roman"/>
                      </a:endParaRPr>
                    </a:p>
                  </a:txBody>
                  <a:tcPr marL="68580" marR="68580" marT="0" marB="0" anchor="ctr"/>
                </a:tc>
                <a:tc>
                  <a:txBody>
                    <a:bodyPr/>
                    <a:lstStyle/>
                    <a:p>
                      <a:pPr algn="ctr">
                        <a:spcAft>
                          <a:spcPts val="0"/>
                        </a:spcAft>
                      </a:pPr>
                      <a:r>
                        <a:rPr lang="es-CO" sz="1800" b="0" dirty="0" smtClean="0">
                          <a:solidFill>
                            <a:srgbClr val="000000"/>
                          </a:solidFill>
                          <a:effectLst/>
                          <a:latin typeface="+mn-lt"/>
                          <a:ea typeface="Calibri"/>
                          <a:cs typeface="Times New Roman"/>
                        </a:rPr>
                        <a:t>12</a:t>
                      </a:r>
                      <a:endParaRPr lang="es-CO" sz="1800" b="0" dirty="0">
                        <a:solidFill>
                          <a:srgbClr val="000000"/>
                        </a:solidFill>
                        <a:effectLst/>
                        <a:latin typeface="+mn-lt"/>
                        <a:ea typeface="Calibri"/>
                        <a:cs typeface="Times New Roman"/>
                      </a:endParaRPr>
                    </a:p>
                  </a:txBody>
                  <a:tcPr marL="68580" marR="68580" marT="0" marB="0" anchor="ctr"/>
                </a:tc>
              </a:tr>
              <a:tr h="546611">
                <a:tc>
                  <a:txBody>
                    <a:bodyPr/>
                    <a:lstStyle/>
                    <a:p>
                      <a:pPr algn="just">
                        <a:spcAft>
                          <a:spcPts val="0"/>
                        </a:spcAft>
                      </a:pPr>
                      <a:r>
                        <a:rPr lang="es-ES" sz="1800" dirty="0">
                          <a:effectLst/>
                        </a:rPr>
                        <a:t>Total denuncias</a:t>
                      </a:r>
                      <a:endParaRPr lang="es-CO" sz="1800" b="1" dirty="0">
                        <a:solidFill>
                          <a:srgbClr val="000000"/>
                        </a:solidFill>
                        <a:effectLst/>
                        <a:latin typeface="Calibri"/>
                        <a:ea typeface="Calibri"/>
                        <a:cs typeface="Times New Roman"/>
                      </a:endParaRPr>
                    </a:p>
                  </a:txBody>
                  <a:tcPr marL="68580" marR="68580" marT="0" marB="0" anchor="ctr"/>
                </a:tc>
                <a:tc>
                  <a:txBody>
                    <a:bodyPr/>
                    <a:lstStyle/>
                    <a:p>
                      <a:pPr algn="ctr">
                        <a:spcAft>
                          <a:spcPts val="0"/>
                        </a:spcAft>
                      </a:pPr>
                      <a:r>
                        <a:rPr lang="es-CO" sz="1800" b="1" dirty="0" smtClean="0">
                          <a:solidFill>
                            <a:srgbClr val="000000"/>
                          </a:solidFill>
                          <a:effectLst/>
                          <a:latin typeface="+mn-lt"/>
                          <a:ea typeface="Calibri"/>
                          <a:cs typeface="Times New Roman"/>
                        </a:rPr>
                        <a:t>128</a:t>
                      </a:r>
                      <a:endParaRPr lang="es-CO" sz="1800" b="1" dirty="0">
                        <a:solidFill>
                          <a:srgbClr val="000000"/>
                        </a:solidFill>
                        <a:effectLst/>
                        <a:latin typeface="+mn-lt"/>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1668605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4093684787"/>
              </p:ext>
            </p:extLst>
          </p:nvPr>
        </p:nvGraphicFramePr>
        <p:xfrm>
          <a:off x="1733550" y="1714497"/>
          <a:ext cx="9601200" cy="4007646"/>
        </p:xfrm>
        <a:graphic>
          <a:graphicData uri="http://schemas.openxmlformats.org/drawingml/2006/table">
            <a:tbl>
              <a:tblPr firstRow="1" firstCol="1" bandRow="1">
                <a:tableStyleId>{5C22544A-7EE6-4342-B048-85BDC9FD1C3A}</a:tableStyleId>
              </a:tblPr>
              <a:tblGrid>
                <a:gridCol w="7278734"/>
                <a:gridCol w="2322466"/>
              </a:tblGrid>
              <a:tr h="445294">
                <a:tc>
                  <a:txBody>
                    <a:bodyPr/>
                    <a:lstStyle/>
                    <a:p>
                      <a:pPr algn="just">
                        <a:spcAft>
                          <a:spcPts val="0"/>
                        </a:spcAft>
                      </a:pPr>
                      <a:r>
                        <a:rPr lang="es-CO" sz="1800" b="1" dirty="0" smtClean="0">
                          <a:solidFill>
                            <a:schemeClr val="bg1"/>
                          </a:solidFill>
                          <a:effectLst/>
                          <a:latin typeface="+mn-lt"/>
                          <a:ea typeface="Calibri"/>
                          <a:cs typeface="Times New Roman"/>
                        </a:rPr>
                        <a:t>ACTIVIDADES</a:t>
                      </a:r>
                      <a:endParaRPr lang="es-CO" sz="1800" b="1" dirty="0">
                        <a:solidFill>
                          <a:schemeClr val="bg1"/>
                        </a:solidFill>
                        <a:effectLst/>
                        <a:latin typeface="+mn-lt"/>
                        <a:ea typeface="Calibri"/>
                        <a:cs typeface="Times New Roman"/>
                      </a:endParaRPr>
                    </a:p>
                  </a:txBody>
                  <a:tcPr marL="68580" marR="68580" marT="0" marB="0"/>
                </a:tc>
                <a:tc>
                  <a:txBody>
                    <a:bodyPr/>
                    <a:lstStyle/>
                    <a:p>
                      <a:pPr algn="ctr">
                        <a:spcAft>
                          <a:spcPts val="0"/>
                        </a:spcAft>
                      </a:pPr>
                      <a:r>
                        <a:rPr lang="es-CO" sz="1800" b="1" dirty="0" smtClean="0">
                          <a:solidFill>
                            <a:schemeClr val="bg1"/>
                          </a:solidFill>
                          <a:effectLst/>
                          <a:latin typeface="+mn-lt"/>
                          <a:ea typeface="Calibri"/>
                          <a:cs typeface="Times New Roman"/>
                        </a:rPr>
                        <a:t>VIGENCIA 2017</a:t>
                      </a:r>
                      <a:endParaRPr lang="es-CO" sz="1800" b="1" dirty="0">
                        <a:solidFill>
                          <a:schemeClr val="bg1"/>
                        </a:solidFill>
                        <a:effectLst/>
                        <a:latin typeface="+mn-lt"/>
                        <a:ea typeface="Calibri"/>
                        <a:cs typeface="Times New Roman"/>
                      </a:endParaRPr>
                    </a:p>
                  </a:txBody>
                  <a:tcPr marL="68580" marR="68580" marT="0" marB="0" anchor="ctr"/>
                </a:tc>
              </a:tr>
              <a:tr h="445294">
                <a:tc>
                  <a:txBody>
                    <a:bodyPr/>
                    <a:lstStyle/>
                    <a:p>
                      <a:pPr algn="just">
                        <a:spcAft>
                          <a:spcPts val="0"/>
                        </a:spcAft>
                      </a:pPr>
                      <a:r>
                        <a:rPr lang="es-ES" sz="1800" b="1" dirty="0">
                          <a:effectLst/>
                          <a:latin typeface="+mn-lt"/>
                        </a:rPr>
                        <a:t>Comités de denuncias</a:t>
                      </a:r>
                      <a:endParaRPr lang="es-CO" sz="1800" b="1" dirty="0">
                        <a:solidFill>
                          <a:srgbClr val="000000"/>
                        </a:solidFill>
                        <a:effectLst/>
                        <a:latin typeface="+mn-lt"/>
                        <a:ea typeface="Calibri"/>
                        <a:cs typeface="Times New Roman"/>
                      </a:endParaRPr>
                    </a:p>
                  </a:txBody>
                  <a:tcPr marL="68580" marR="68580" marT="0" marB="0"/>
                </a:tc>
                <a:tc>
                  <a:txBody>
                    <a:bodyPr/>
                    <a:lstStyle/>
                    <a:p>
                      <a:pPr algn="ctr">
                        <a:spcAft>
                          <a:spcPts val="0"/>
                        </a:spcAft>
                      </a:pPr>
                      <a:r>
                        <a:rPr lang="es-CO" sz="1800" b="0" dirty="0" smtClean="0">
                          <a:solidFill>
                            <a:srgbClr val="000000"/>
                          </a:solidFill>
                          <a:effectLst/>
                          <a:latin typeface="+mn-lt"/>
                          <a:ea typeface="Calibri"/>
                          <a:cs typeface="Times New Roman"/>
                        </a:rPr>
                        <a:t>25</a:t>
                      </a:r>
                      <a:endParaRPr lang="es-CO" sz="1800" b="0" dirty="0">
                        <a:solidFill>
                          <a:srgbClr val="000000"/>
                        </a:solidFill>
                        <a:effectLst/>
                        <a:latin typeface="+mn-lt"/>
                        <a:ea typeface="Calibri"/>
                        <a:cs typeface="Times New Roman"/>
                      </a:endParaRPr>
                    </a:p>
                  </a:txBody>
                  <a:tcPr marL="68580" marR="68580" marT="0" marB="0" anchor="ctr"/>
                </a:tc>
              </a:tr>
              <a:tr h="445294">
                <a:tc>
                  <a:txBody>
                    <a:bodyPr/>
                    <a:lstStyle/>
                    <a:p>
                      <a:pPr algn="just">
                        <a:spcAft>
                          <a:spcPts val="0"/>
                        </a:spcAft>
                      </a:pPr>
                      <a:r>
                        <a:rPr lang="es-ES" sz="1800" b="1" dirty="0">
                          <a:effectLst/>
                          <a:latin typeface="+mn-lt"/>
                        </a:rPr>
                        <a:t>Peticiones y solicitudes de información</a:t>
                      </a:r>
                      <a:endParaRPr lang="es-CO" sz="1800" b="1" dirty="0">
                        <a:solidFill>
                          <a:srgbClr val="000000"/>
                        </a:solidFill>
                        <a:effectLst/>
                        <a:latin typeface="+mn-lt"/>
                        <a:ea typeface="Calibri"/>
                        <a:cs typeface="Times New Roman"/>
                      </a:endParaRPr>
                    </a:p>
                  </a:txBody>
                  <a:tcPr marL="68580" marR="68580" marT="0" marB="0"/>
                </a:tc>
                <a:tc>
                  <a:txBody>
                    <a:bodyPr/>
                    <a:lstStyle/>
                    <a:p>
                      <a:pPr algn="ctr">
                        <a:spcAft>
                          <a:spcPts val="0"/>
                        </a:spcAft>
                      </a:pPr>
                      <a:r>
                        <a:rPr lang="es-CO" sz="1800" b="0" dirty="0" smtClean="0">
                          <a:solidFill>
                            <a:srgbClr val="000000"/>
                          </a:solidFill>
                          <a:effectLst/>
                          <a:latin typeface="+mn-lt"/>
                          <a:ea typeface="Calibri"/>
                          <a:cs typeface="Times New Roman"/>
                        </a:rPr>
                        <a:t>19</a:t>
                      </a:r>
                      <a:endParaRPr lang="es-CO" sz="1800" b="0" dirty="0">
                        <a:solidFill>
                          <a:srgbClr val="000000"/>
                        </a:solidFill>
                        <a:effectLst/>
                        <a:latin typeface="+mn-lt"/>
                        <a:ea typeface="Calibri"/>
                        <a:cs typeface="Times New Roman"/>
                      </a:endParaRPr>
                    </a:p>
                  </a:txBody>
                  <a:tcPr marL="68580" marR="68580" marT="0" marB="0" anchor="ctr"/>
                </a:tc>
              </a:tr>
              <a:tr h="445294">
                <a:tc>
                  <a:txBody>
                    <a:bodyPr/>
                    <a:lstStyle/>
                    <a:p>
                      <a:pPr algn="just">
                        <a:spcAft>
                          <a:spcPts val="0"/>
                        </a:spcAft>
                      </a:pPr>
                      <a:r>
                        <a:rPr lang="es-ES" sz="1800" b="1" dirty="0">
                          <a:effectLst/>
                          <a:latin typeface="+mn-lt"/>
                        </a:rPr>
                        <a:t>Denuncias concluidas con respuestas de fondo</a:t>
                      </a:r>
                      <a:endParaRPr lang="es-CO" sz="1800" b="1" dirty="0">
                        <a:solidFill>
                          <a:srgbClr val="000000"/>
                        </a:solidFill>
                        <a:effectLst/>
                        <a:latin typeface="+mn-lt"/>
                        <a:ea typeface="Calibri"/>
                        <a:cs typeface="Times New Roman"/>
                      </a:endParaRPr>
                    </a:p>
                  </a:txBody>
                  <a:tcPr marL="68580" marR="68580" marT="0" marB="0"/>
                </a:tc>
                <a:tc>
                  <a:txBody>
                    <a:bodyPr/>
                    <a:lstStyle/>
                    <a:p>
                      <a:pPr algn="ctr">
                        <a:spcAft>
                          <a:spcPts val="0"/>
                        </a:spcAft>
                      </a:pPr>
                      <a:r>
                        <a:rPr lang="es-CO" sz="1800" b="0" dirty="0" smtClean="0">
                          <a:solidFill>
                            <a:srgbClr val="000000"/>
                          </a:solidFill>
                          <a:effectLst/>
                          <a:latin typeface="+mn-lt"/>
                          <a:ea typeface="Calibri"/>
                          <a:cs typeface="Times New Roman"/>
                        </a:rPr>
                        <a:t>48</a:t>
                      </a:r>
                      <a:endParaRPr lang="es-CO" sz="1800" b="0" dirty="0">
                        <a:solidFill>
                          <a:srgbClr val="000000"/>
                        </a:solidFill>
                        <a:effectLst/>
                        <a:latin typeface="+mn-lt"/>
                        <a:ea typeface="Calibri"/>
                        <a:cs typeface="Times New Roman"/>
                      </a:endParaRPr>
                    </a:p>
                  </a:txBody>
                  <a:tcPr marL="68580" marR="68580" marT="0" marB="0" anchor="ctr"/>
                </a:tc>
              </a:tr>
              <a:tr h="445294">
                <a:tc>
                  <a:txBody>
                    <a:bodyPr/>
                    <a:lstStyle/>
                    <a:p>
                      <a:pPr algn="just">
                        <a:spcAft>
                          <a:spcPts val="0"/>
                        </a:spcAft>
                      </a:pPr>
                      <a:r>
                        <a:rPr lang="es-ES" sz="1800" b="1" dirty="0">
                          <a:effectLst/>
                          <a:latin typeface="+mn-lt"/>
                        </a:rPr>
                        <a:t>Traslado de </a:t>
                      </a:r>
                      <a:r>
                        <a:rPr lang="es-ES" sz="1800" b="1" dirty="0" smtClean="0">
                          <a:effectLst/>
                          <a:latin typeface="+mn-lt"/>
                        </a:rPr>
                        <a:t>hallazgos Participación</a:t>
                      </a:r>
                      <a:r>
                        <a:rPr lang="es-ES" sz="1800" b="1" baseline="0" dirty="0" smtClean="0">
                          <a:effectLst/>
                          <a:latin typeface="+mn-lt"/>
                        </a:rPr>
                        <a:t> Ciudadana</a:t>
                      </a:r>
                      <a:endParaRPr lang="es-CO" sz="1800" b="1" dirty="0">
                        <a:solidFill>
                          <a:srgbClr val="000000"/>
                        </a:solidFill>
                        <a:effectLst/>
                        <a:latin typeface="+mn-lt"/>
                        <a:ea typeface="Calibri"/>
                        <a:cs typeface="Times New Roman"/>
                      </a:endParaRPr>
                    </a:p>
                  </a:txBody>
                  <a:tcPr marL="68580" marR="68580" marT="0" marB="0"/>
                </a:tc>
                <a:tc>
                  <a:txBody>
                    <a:bodyPr/>
                    <a:lstStyle/>
                    <a:p>
                      <a:pPr algn="ctr">
                        <a:spcAft>
                          <a:spcPts val="0"/>
                        </a:spcAft>
                      </a:pPr>
                      <a:r>
                        <a:rPr lang="es-CO" sz="1800" b="0" dirty="0" smtClean="0">
                          <a:solidFill>
                            <a:srgbClr val="000000"/>
                          </a:solidFill>
                          <a:effectLst/>
                          <a:latin typeface="+mn-lt"/>
                          <a:ea typeface="Calibri"/>
                          <a:cs typeface="Times New Roman"/>
                        </a:rPr>
                        <a:t>12</a:t>
                      </a:r>
                      <a:endParaRPr lang="es-CO" sz="1800" b="0" dirty="0">
                        <a:solidFill>
                          <a:srgbClr val="000000"/>
                        </a:solidFill>
                        <a:effectLst/>
                        <a:latin typeface="+mn-lt"/>
                        <a:ea typeface="Calibri"/>
                        <a:cs typeface="Times New Roman"/>
                      </a:endParaRPr>
                    </a:p>
                  </a:txBody>
                  <a:tcPr marL="68580" marR="68580" marT="0" marB="0" anchor="ctr"/>
                </a:tc>
              </a:tr>
              <a:tr h="445294">
                <a:tc>
                  <a:txBody>
                    <a:bodyPr/>
                    <a:lstStyle/>
                    <a:p>
                      <a:pPr algn="just">
                        <a:spcAft>
                          <a:spcPts val="0"/>
                        </a:spcAft>
                      </a:pPr>
                      <a:r>
                        <a:rPr lang="es-ES" sz="1800" b="1" dirty="0">
                          <a:effectLst/>
                          <a:latin typeface="+mn-lt"/>
                        </a:rPr>
                        <a:t>Total traslado </a:t>
                      </a:r>
                      <a:r>
                        <a:rPr lang="es-ES" sz="1800" b="1" dirty="0" smtClean="0">
                          <a:effectLst/>
                          <a:latin typeface="+mn-lt"/>
                        </a:rPr>
                        <a:t>hallazgos </a:t>
                      </a:r>
                      <a:endParaRPr lang="es-CO" sz="1800" b="1" dirty="0">
                        <a:solidFill>
                          <a:srgbClr val="000000"/>
                        </a:solidFill>
                        <a:effectLst/>
                        <a:latin typeface="+mn-lt"/>
                        <a:ea typeface="Calibri"/>
                        <a:cs typeface="Times New Roman"/>
                      </a:endParaRPr>
                    </a:p>
                  </a:txBody>
                  <a:tcPr marL="68580" marR="68580" marT="0" marB="0"/>
                </a:tc>
                <a:tc>
                  <a:txBody>
                    <a:bodyPr/>
                    <a:lstStyle/>
                    <a:p>
                      <a:pPr algn="ctr">
                        <a:spcAft>
                          <a:spcPts val="0"/>
                        </a:spcAft>
                      </a:pPr>
                      <a:r>
                        <a:rPr lang="es-CO" sz="1800" b="0" dirty="0" smtClean="0">
                          <a:solidFill>
                            <a:srgbClr val="000000"/>
                          </a:solidFill>
                          <a:effectLst/>
                          <a:latin typeface="+mn-lt"/>
                          <a:ea typeface="Calibri"/>
                          <a:cs typeface="Times New Roman"/>
                        </a:rPr>
                        <a:t>$ 730.156.523</a:t>
                      </a:r>
                      <a:endParaRPr lang="es-CO" sz="1800" b="0" dirty="0">
                        <a:solidFill>
                          <a:srgbClr val="000000"/>
                        </a:solidFill>
                        <a:effectLst/>
                        <a:latin typeface="+mn-lt"/>
                        <a:ea typeface="Calibri"/>
                        <a:cs typeface="Times New Roman"/>
                      </a:endParaRPr>
                    </a:p>
                  </a:txBody>
                  <a:tcPr marL="68580" marR="68580" marT="0" marB="0" anchor="ctr"/>
                </a:tc>
              </a:tr>
              <a:tr h="445294">
                <a:tc>
                  <a:txBody>
                    <a:bodyPr/>
                    <a:lstStyle/>
                    <a:p>
                      <a:pPr algn="just">
                        <a:spcAft>
                          <a:spcPts val="0"/>
                        </a:spcAft>
                      </a:pPr>
                      <a:r>
                        <a:rPr lang="es-ES" sz="1800" b="1" dirty="0">
                          <a:effectLst/>
                          <a:latin typeface="+mn-lt"/>
                        </a:rPr>
                        <a:t>Hallazgos disciplinarios </a:t>
                      </a:r>
                      <a:r>
                        <a:rPr lang="es-ES" sz="1800" b="1" dirty="0" smtClean="0">
                          <a:effectLst/>
                          <a:latin typeface="+mn-lt"/>
                        </a:rPr>
                        <a:t>Participación</a:t>
                      </a:r>
                      <a:r>
                        <a:rPr lang="es-ES" sz="1800" b="1" baseline="0" dirty="0" smtClean="0">
                          <a:effectLst/>
                          <a:latin typeface="+mn-lt"/>
                        </a:rPr>
                        <a:t> Ciudadana</a:t>
                      </a:r>
                      <a:endParaRPr lang="es-CO" sz="1800" b="1" dirty="0">
                        <a:solidFill>
                          <a:srgbClr val="000000"/>
                        </a:solidFill>
                        <a:effectLst/>
                        <a:latin typeface="+mn-lt"/>
                        <a:ea typeface="Calibri"/>
                        <a:cs typeface="Times New Roman"/>
                      </a:endParaRPr>
                    </a:p>
                  </a:txBody>
                  <a:tcPr marL="68580" marR="68580" marT="0" marB="0"/>
                </a:tc>
                <a:tc>
                  <a:txBody>
                    <a:bodyPr/>
                    <a:lstStyle/>
                    <a:p>
                      <a:pPr algn="ctr">
                        <a:spcAft>
                          <a:spcPts val="0"/>
                        </a:spcAft>
                      </a:pPr>
                      <a:r>
                        <a:rPr lang="es-CO" sz="1800" b="0" dirty="0" smtClean="0">
                          <a:solidFill>
                            <a:srgbClr val="000000"/>
                          </a:solidFill>
                          <a:effectLst/>
                          <a:latin typeface="+mn-lt"/>
                          <a:ea typeface="Calibri"/>
                          <a:cs typeface="Times New Roman"/>
                        </a:rPr>
                        <a:t>26</a:t>
                      </a:r>
                      <a:endParaRPr lang="es-CO" sz="1800" b="0" dirty="0">
                        <a:solidFill>
                          <a:srgbClr val="000000"/>
                        </a:solidFill>
                        <a:effectLst/>
                        <a:latin typeface="+mn-lt"/>
                        <a:ea typeface="Calibri"/>
                        <a:cs typeface="Times New Roman"/>
                      </a:endParaRPr>
                    </a:p>
                  </a:txBody>
                  <a:tcPr marL="68580" marR="68580" marT="0" marB="0" anchor="ctr"/>
                </a:tc>
              </a:tr>
              <a:tr h="445294">
                <a:tc>
                  <a:txBody>
                    <a:bodyPr/>
                    <a:lstStyle/>
                    <a:p>
                      <a:pPr algn="just">
                        <a:spcAft>
                          <a:spcPts val="0"/>
                        </a:spcAft>
                      </a:pPr>
                      <a:r>
                        <a:rPr lang="es-ES" sz="1800" b="1" dirty="0">
                          <a:effectLst/>
                          <a:latin typeface="+mn-lt"/>
                        </a:rPr>
                        <a:t>Hallazgos </a:t>
                      </a:r>
                      <a:r>
                        <a:rPr lang="es-ES" sz="1800" b="1" dirty="0" smtClean="0">
                          <a:effectLst/>
                          <a:latin typeface="+mn-lt"/>
                        </a:rPr>
                        <a:t>sancionatorio</a:t>
                      </a:r>
                      <a:r>
                        <a:rPr lang="es-ES" sz="1800" b="1" baseline="0" dirty="0" smtClean="0">
                          <a:effectLst/>
                          <a:latin typeface="+mn-lt"/>
                        </a:rPr>
                        <a:t> </a:t>
                      </a:r>
                      <a:r>
                        <a:rPr lang="es-ES" sz="1800" b="1" dirty="0" err="1" smtClean="0">
                          <a:effectLst/>
                          <a:latin typeface="+mn-lt"/>
                        </a:rPr>
                        <a:t>Participacion</a:t>
                      </a:r>
                      <a:r>
                        <a:rPr lang="es-ES" sz="1800" b="1" baseline="0" dirty="0" smtClean="0">
                          <a:effectLst/>
                          <a:latin typeface="+mn-lt"/>
                        </a:rPr>
                        <a:t> Ciudadana</a:t>
                      </a:r>
                      <a:endParaRPr lang="es-CO" sz="1800" b="1" dirty="0">
                        <a:solidFill>
                          <a:srgbClr val="000000"/>
                        </a:solidFill>
                        <a:effectLst/>
                        <a:latin typeface="+mn-lt"/>
                        <a:ea typeface="Calibri"/>
                        <a:cs typeface="Times New Roman"/>
                      </a:endParaRPr>
                    </a:p>
                  </a:txBody>
                  <a:tcPr marL="68580" marR="68580" marT="0" marB="0"/>
                </a:tc>
                <a:tc>
                  <a:txBody>
                    <a:bodyPr/>
                    <a:lstStyle/>
                    <a:p>
                      <a:pPr algn="ctr">
                        <a:spcAft>
                          <a:spcPts val="0"/>
                        </a:spcAft>
                      </a:pPr>
                      <a:r>
                        <a:rPr lang="es-CO" sz="1800" b="0" dirty="0" smtClean="0">
                          <a:solidFill>
                            <a:srgbClr val="000000"/>
                          </a:solidFill>
                          <a:effectLst/>
                          <a:latin typeface="+mn-lt"/>
                          <a:ea typeface="Calibri"/>
                          <a:cs typeface="Times New Roman"/>
                        </a:rPr>
                        <a:t>5</a:t>
                      </a:r>
                      <a:endParaRPr lang="es-CO" sz="1800" b="0" dirty="0">
                        <a:solidFill>
                          <a:srgbClr val="000000"/>
                        </a:solidFill>
                        <a:effectLst/>
                        <a:latin typeface="+mn-lt"/>
                        <a:ea typeface="Calibri"/>
                        <a:cs typeface="Times New Roman"/>
                      </a:endParaRPr>
                    </a:p>
                  </a:txBody>
                  <a:tcPr marL="68580" marR="68580" marT="0" marB="0" anchor="ctr"/>
                </a:tc>
              </a:tr>
              <a:tr h="445294">
                <a:tc>
                  <a:txBody>
                    <a:bodyPr/>
                    <a:lstStyle/>
                    <a:p>
                      <a:pPr algn="just">
                        <a:spcAft>
                          <a:spcPts val="0"/>
                        </a:spcAft>
                      </a:pPr>
                      <a:r>
                        <a:rPr lang="es-ES" sz="1800" b="1" dirty="0">
                          <a:effectLst/>
                          <a:latin typeface="+mn-lt"/>
                        </a:rPr>
                        <a:t>Hallazgos penales </a:t>
                      </a:r>
                      <a:r>
                        <a:rPr lang="es-ES" sz="1800" b="1" dirty="0" smtClean="0">
                          <a:effectLst/>
                          <a:latin typeface="+mn-lt"/>
                        </a:rPr>
                        <a:t>Participación</a:t>
                      </a:r>
                      <a:r>
                        <a:rPr lang="es-ES" sz="1800" b="1" baseline="0" dirty="0" smtClean="0">
                          <a:effectLst/>
                          <a:latin typeface="+mn-lt"/>
                        </a:rPr>
                        <a:t> Ciudadana</a:t>
                      </a:r>
                      <a:endParaRPr lang="es-CO" sz="1800" b="1" dirty="0">
                        <a:solidFill>
                          <a:srgbClr val="000000"/>
                        </a:solidFill>
                        <a:effectLst/>
                        <a:latin typeface="+mn-lt"/>
                        <a:ea typeface="Calibri"/>
                        <a:cs typeface="Times New Roman"/>
                      </a:endParaRPr>
                    </a:p>
                  </a:txBody>
                  <a:tcPr marL="68580" marR="68580" marT="0" marB="0"/>
                </a:tc>
                <a:tc>
                  <a:txBody>
                    <a:bodyPr/>
                    <a:lstStyle/>
                    <a:p>
                      <a:pPr algn="ctr">
                        <a:spcAft>
                          <a:spcPts val="0"/>
                        </a:spcAft>
                      </a:pPr>
                      <a:r>
                        <a:rPr lang="es-CO" sz="1800" b="0" dirty="0" smtClean="0">
                          <a:solidFill>
                            <a:srgbClr val="000000"/>
                          </a:solidFill>
                          <a:effectLst/>
                          <a:latin typeface="+mn-lt"/>
                          <a:ea typeface="Calibri"/>
                          <a:cs typeface="Times New Roman"/>
                        </a:rPr>
                        <a:t>2</a:t>
                      </a:r>
                      <a:endParaRPr lang="es-CO" sz="1800" b="0" dirty="0">
                        <a:solidFill>
                          <a:srgbClr val="000000"/>
                        </a:solidFill>
                        <a:effectLst/>
                        <a:latin typeface="+mn-lt"/>
                        <a:ea typeface="Calibri"/>
                        <a:cs typeface="Times New Roman"/>
                      </a:endParaRPr>
                    </a:p>
                  </a:txBody>
                  <a:tcPr marL="68580" marR="68580" marT="0" marB="0" anchor="ctr"/>
                </a:tc>
              </a:tr>
            </a:tbl>
          </a:graphicData>
        </a:graphic>
      </p:graphicFrame>
      <p:sp>
        <p:nvSpPr>
          <p:cNvPr id="4" name="1 Título"/>
          <p:cNvSpPr>
            <a:spLocks noGrp="1"/>
          </p:cNvSpPr>
          <p:nvPr>
            <p:ph type="title"/>
          </p:nvPr>
        </p:nvSpPr>
        <p:spPr>
          <a:xfrm>
            <a:off x="1733551" y="624110"/>
            <a:ext cx="9582149" cy="1280890"/>
          </a:xfrm>
        </p:spPr>
        <p:txBody>
          <a:bodyPr>
            <a:noAutofit/>
          </a:bodyPr>
          <a:lstStyle/>
          <a:p>
            <a:pPr algn="ctr"/>
            <a:r>
              <a:rPr lang="es-CO" sz="1800" dirty="0">
                <a:latin typeface="Arial Black" pitchFamily="34" charset="0"/>
              </a:rPr>
              <a:t>1 GESTION FISCAL</a:t>
            </a:r>
            <a:br>
              <a:rPr lang="es-CO" sz="1800" dirty="0">
                <a:latin typeface="Arial Black" pitchFamily="34" charset="0"/>
              </a:rPr>
            </a:br>
            <a:r>
              <a:rPr lang="es-CO" sz="1800" dirty="0" smtClean="0">
                <a:latin typeface="Arial Black" pitchFamily="34" charset="0"/>
              </a:rPr>
              <a:t>1.4 </a:t>
            </a:r>
            <a:r>
              <a:rPr lang="es-CO" sz="1800" dirty="0">
                <a:latin typeface="Arial Black" pitchFamily="34" charset="0"/>
              </a:rPr>
              <a:t>PARTICIPACION CIUDADANA</a:t>
            </a:r>
            <a:br>
              <a:rPr lang="es-CO" sz="1800" dirty="0">
                <a:latin typeface="Arial Black" pitchFamily="34" charset="0"/>
              </a:rPr>
            </a:br>
            <a:r>
              <a:rPr lang="es-CO" sz="1800" dirty="0" smtClean="0">
                <a:latin typeface="Arial Black" pitchFamily="34" charset="0"/>
              </a:rPr>
              <a:t>(</a:t>
            </a:r>
            <a:r>
              <a:rPr lang="es-CO" sz="1800" dirty="0">
                <a:latin typeface="Arial Black" pitchFamily="34" charset="0"/>
              </a:rPr>
              <a:t>Pág. </a:t>
            </a:r>
            <a:r>
              <a:rPr lang="es-CO" sz="1800" dirty="0" smtClean="0">
                <a:latin typeface="Arial Black" pitchFamily="34" charset="0"/>
              </a:rPr>
              <a:t>2/3)</a:t>
            </a:r>
            <a:r>
              <a:rPr lang="es-CO" sz="1800" dirty="0">
                <a:latin typeface="Arial Black" pitchFamily="34" charset="0"/>
              </a:rPr>
              <a:t/>
            </a:r>
            <a:br>
              <a:rPr lang="es-CO" sz="1800" dirty="0">
                <a:latin typeface="Arial Black" pitchFamily="34" charset="0"/>
              </a:rPr>
            </a:br>
            <a:r>
              <a:rPr lang="es-CO" sz="1800" dirty="0" smtClean="0">
                <a:latin typeface="Arial Black" pitchFamily="34" charset="0"/>
              </a:rPr>
              <a:t/>
            </a:r>
            <a:br>
              <a:rPr lang="es-CO" sz="1800" dirty="0" smtClean="0">
                <a:latin typeface="Arial Black" pitchFamily="34" charset="0"/>
              </a:rPr>
            </a:br>
            <a:r>
              <a:rPr lang="es-CO" sz="1800" dirty="0" smtClean="0">
                <a:latin typeface="Arial Black" pitchFamily="34" charset="0"/>
              </a:rPr>
              <a:t/>
            </a:r>
            <a:br>
              <a:rPr lang="es-CO" sz="1800" dirty="0" smtClean="0">
                <a:latin typeface="Arial Black" pitchFamily="34" charset="0"/>
              </a:rPr>
            </a:br>
            <a:endParaRPr lang="es-CO" sz="1800" dirty="0">
              <a:latin typeface="Arial Black" pitchFamily="34" charset="0"/>
            </a:endParaRPr>
          </a:p>
        </p:txBody>
      </p:sp>
    </p:spTree>
    <p:extLst>
      <p:ext uri="{BB962C8B-B14F-4D97-AF65-F5344CB8AC3E}">
        <p14:creationId xmlns:p14="http://schemas.microsoft.com/office/powerpoint/2010/main" val="1729232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1752601" y="704850"/>
            <a:ext cx="9163049" cy="1028700"/>
          </a:xfrm>
        </p:spPr>
        <p:txBody>
          <a:bodyPr>
            <a:noAutofit/>
          </a:bodyPr>
          <a:lstStyle/>
          <a:p>
            <a:pPr algn="ctr"/>
            <a:r>
              <a:rPr lang="es-CO" sz="1800" dirty="0">
                <a:latin typeface="Arial Black" pitchFamily="34" charset="0"/>
              </a:rPr>
              <a:t>1 GESTION FISCAL</a:t>
            </a:r>
            <a:br>
              <a:rPr lang="es-CO" sz="1800" dirty="0">
                <a:latin typeface="Arial Black" pitchFamily="34" charset="0"/>
              </a:rPr>
            </a:br>
            <a:r>
              <a:rPr lang="es-CO" sz="1800" dirty="0" smtClean="0">
                <a:latin typeface="Arial Black" pitchFamily="34" charset="0"/>
              </a:rPr>
              <a:t>1.5 </a:t>
            </a:r>
            <a:r>
              <a:rPr lang="es-CO" sz="1800" dirty="0">
                <a:latin typeface="Arial Black" pitchFamily="34" charset="0"/>
              </a:rPr>
              <a:t>FORTALECIMIENTO A LA PARTICIPACION CIUDADANA </a:t>
            </a:r>
            <a:r>
              <a:rPr lang="es-CO" sz="1800" dirty="0" smtClean="0">
                <a:latin typeface="Arial Black" pitchFamily="34" charset="0"/>
              </a:rPr>
              <a:t/>
            </a:r>
            <a:br>
              <a:rPr lang="es-CO" sz="1800" dirty="0" smtClean="0">
                <a:latin typeface="Arial Black" pitchFamily="34" charset="0"/>
              </a:rPr>
            </a:br>
            <a:r>
              <a:rPr lang="es-CO" sz="1800" dirty="0" smtClean="0">
                <a:latin typeface="Arial Black" pitchFamily="34" charset="0"/>
              </a:rPr>
              <a:t>(</a:t>
            </a:r>
            <a:r>
              <a:rPr lang="es-CO" sz="1800" dirty="0">
                <a:latin typeface="Arial Black" pitchFamily="34" charset="0"/>
              </a:rPr>
              <a:t>Pág. </a:t>
            </a:r>
            <a:r>
              <a:rPr lang="es-CO" sz="1800" dirty="0" smtClean="0">
                <a:latin typeface="Arial Black" pitchFamily="34" charset="0"/>
              </a:rPr>
              <a:t>3/3</a:t>
            </a:r>
            <a:r>
              <a:rPr lang="es-CO" sz="1800" dirty="0">
                <a:latin typeface="Arial Black" pitchFamily="34" charset="0"/>
              </a:rPr>
              <a:t>)</a:t>
            </a:r>
            <a:br>
              <a:rPr lang="es-CO" sz="1800" dirty="0">
                <a:latin typeface="Arial Black" pitchFamily="34" charset="0"/>
              </a:rPr>
            </a:br>
            <a:r>
              <a:rPr lang="es-CO" sz="1800" dirty="0">
                <a:latin typeface="Arial Black" pitchFamily="34" charset="0"/>
              </a:rPr>
              <a:t/>
            </a:r>
            <a:br>
              <a:rPr lang="es-CO" sz="1800" dirty="0">
                <a:latin typeface="Arial Black" pitchFamily="34" charset="0"/>
              </a:rPr>
            </a:br>
            <a:r>
              <a:rPr lang="es-CO" sz="1800" dirty="0" smtClean="0">
                <a:latin typeface="Arial Black" pitchFamily="34" charset="0"/>
              </a:rPr>
              <a:t/>
            </a:r>
            <a:br>
              <a:rPr lang="es-CO" sz="1800" dirty="0" smtClean="0">
                <a:latin typeface="Arial Black" pitchFamily="34" charset="0"/>
              </a:rPr>
            </a:br>
            <a:r>
              <a:rPr lang="es-CO" sz="1800" dirty="0" smtClean="0">
                <a:latin typeface="Arial Black" pitchFamily="34" charset="0"/>
              </a:rPr>
              <a:t/>
            </a:r>
            <a:br>
              <a:rPr lang="es-CO" sz="1800" dirty="0" smtClean="0">
                <a:latin typeface="Arial Black" pitchFamily="34" charset="0"/>
              </a:rPr>
            </a:br>
            <a:endParaRPr lang="es-CO" sz="1800" dirty="0">
              <a:latin typeface="Arial Black" pitchFamily="34" charset="0"/>
            </a:endParaRPr>
          </a:p>
        </p:txBody>
      </p:sp>
      <p:graphicFrame>
        <p:nvGraphicFramePr>
          <p:cNvPr id="3" name="Marcador de contenido 2"/>
          <p:cNvGraphicFramePr>
            <a:graphicFrameLocks noGrp="1"/>
          </p:cNvGraphicFramePr>
          <p:nvPr>
            <p:ph idx="1"/>
            <p:extLst>
              <p:ext uri="{D42A27DB-BD31-4B8C-83A1-F6EECF244321}">
                <p14:modId xmlns:p14="http://schemas.microsoft.com/office/powerpoint/2010/main" val="1575212708"/>
              </p:ext>
            </p:extLst>
          </p:nvPr>
        </p:nvGraphicFramePr>
        <p:xfrm>
          <a:off x="1752601" y="1815153"/>
          <a:ext cx="9163049" cy="2694559"/>
        </p:xfrm>
        <a:graphic>
          <a:graphicData uri="http://schemas.openxmlformats.org/drawingml/2006/table">
            <a:tbl>
              <a:tblPr firstRow="1" bandRow="1">
                <a:tableStyleId>{5C22544A-7EE6-4342-B048-85BDC9FD1C3A}</a:tableStyleId>
              </a:tblPr>
              <a:tblGrid>
                <a:gridCol w="6639253"/>
                <a:gridCol w="757237"/>
                <a:gridCol w="1766559"/>
              </a:tblGrid>
              <a:tr h="368489">
                <a:tc>
                  <a:txBody>
                    <a:bodyPr/>
                    <a:lstStyle/>
                    <a:p>
                      <a:pPr>
                        <a:lnSpc>
                          <a:spcPct val="107000"/>
                        </a:lnSpc>
                        <a:spcAft>
                          <a:spcPts val="0"/>
                        </a:spcAft>
                      </a:pPr>
                      <a:r>
                        <a:rPr lang="es-CO" sz="1800" dirty="0">
                          <a:effectLst/>
                          <a:latin typeface="+mn-lt"/>
                        </a:rPr>
                        <a:t>ACTIVIDADES</a:t>
                      </a:r>
                      <a:endParaRPr lang="es-CO" sz="1800" dirty="0">
                        <a:effectLst/>
                        <a:latin typeface="+mn-lt"/>
                        <a:ea typeface="Calibri" panose="020F0502020204030204" pitchFamily="34" charset="0"/>
                        <a:cs typeface="Times New Roman" panose="02020603050405020304" pitchFamily="18" charset="0"/>
                      </a:endParaRPr>
                    </a:p>
                  </a:txBody>
                  <a:tcPr/>
                </a:tc>
                <a:tc gridSpan="2">
                  <a:txBody>
                    <a:bodyPr/>
                    <a:lstStyle/>
                    <a:p>
                      <a:pPr>
                        <a:lnSpc>
                          <a:spcPct val="107000"/>
                        </a:lnSpc>
                        <a:spcAft>
                          <a:spcPts val="0"/>
                        </a:spcAft>
                      </a:pPr>
                      <a:r>
                        <a:rPr lang="es-CO" sz="1800" dirty="0">
                          <a:effectLst/>
                          <a:latin typeface="+mn-lt"/>
                        </a:rPr>
                        <a:t>VIGENCIA </a:t>
                      </a:r>
                      <a:r>
                        <a:rPr lang="es-CO" sz="1800" dirty="0" smtClean="0">
                          <a:effectLst/>
                          <a:latin typeface="+mn-lt"/>
                        </a:rPr>
                        <a:t>2017</a:t>
                      </a:r>
                      <a:endParaRPr lang="es-CO" sz="1800" dirty="0">
                        <a:effectLst/>
                        <a:latin typeface="+mn-lt"/>
                        <a:ea typeface="Calibri" panose="020F0502020204030204" pitchFamily="34" charset="0"/>
                        <a:cs typeface="Times New Roman" panose="02020603050405020304" pitchFamily="18" charset="0"/>
                      </a:endParaRPr>
                    </a:p>
                  </a:txBody>
                  <a:tcPr/>
                </a:tc>
                <a:tc hMerge="1">
                  <a:txBody>
                    <a:bodyPr/>
                    <a:lstStyle/>
                    <a:p>
                      <a:endParaRPr lang="es-CO"/>
                    </a:p>
                  </a:txBody>
                  <a:tcPr/>
                </a:tc>
              </a:tr>
              <a:tr h="368167">
                <a:tc>
                  <a:txBody>
                    <a:bodyPr/>
                    <a:lstStyle/>
                    <a:p>
                      <a:pPr>
                        <a:lnSpc>
                          <a:spcPct val="107000"/>
                        </a:lnSpc>
                      </a:pPr>
                      <a:endParaRPr lang="es-CO" sz="1800" dirty="0">
                        <a:effectLst/>
                        <a:latin typeface="+mn-lt"/>
                        <a:cs typeface="Times New Roman" panose="02020603050405020304" pitchFamily="18" charset="0"/>
                      </a:endParaRPr>
                    </a:p>
                  </a:txBody>
                  <a:tcPr/>
                </a:tc>
                <a:tc>
                  <a:txBody>
                    <a:bodyPr/>
                    <a:lstStyle/>
                    <a:p>
                      <a:pPr>
                        <a:lnSpc>
                          <a:spcPct val="107000"/>
                        </a:lnSpc>
                        <a:spcAft>
                          <a:spcPts val="0"/>
                        </a:spcAft>
                      </a:pPr>
                      <a:r>
                        <a:rPr lang="es-CO" sz="1800" b="1" dirty="0">
                          <a:effectLst/>
                          <a:latin typeface="+mn-lt"/>
                        </a:rPr>
                        <a:t>No</a:t>
                      </a:r>
                      <a:endParaRPr lang="es-CO" sz="1800" b="1" dirty="0">
                        <a:effectLst/>
                        <a:latin typeface="+mn-lt"/>
                        <a:ea typeface="Calibri" panose="020F0502020204030204" pitchFamily="34" charset="0"/>
                        <a:cs typeface="Times New Roman" panose="02020603050405020304" pitchFamily="18" charset="0"/>
                      </a:endParaRPr>
                    </a:p>
                  </a:txBody>
                  <a:tcPr anchor="ctr"/>
                </a:tc>
                <a:tc>
                  <a:txBody>
                    <a:bodyPr/>
                    <a:lstStyle/>
                    <a:p>
                      <a:pPr>
                        <a:lnSpc>
                          <a:spcPct val="107000"/>
                        </a:lnSpc>
                        <a:spcAft>
                          <a:spcPts val="0"/>
                        </a:spcAft>
                      </a:pPr>
                      <a:r>
                        <a:rPr lang="es-CO" sz="1800" b="1" dirty="0">
                          <a:effectLst/>
                          <a:latin typeface="+mn-lt"/>
                        </a:rPr>
                        <a:t>ASISTENTES</a:t>
                      </a:r>
                      <a:endParaRPr lang="es-CO" sz="1800" b="1" dirty="0">
                        <a:effectLst/>
                        <a:latin typeface="+mn-lt"/>
                        <a:ea typeface="Calibri" panose="020F0502020204030204" pitchFamily="34" charset="0"/>
                        <a:cs typeface="Times New Roman" panose="02020603050405020304" pitchFamily="18" charset="0"/>
                      </a:endParaRPr>
                    </a:p>
                  </a:txBody>
                  <a:tcPr anchor="ctr"/>
                </a:tc>
              </a:tr>
              <a:tr h="368167">
                <a:tc>
                  <a:txBody>
                    <a:bodyPr/>
                    <a:lstStyle/>
                    <a:p>
                      <a:pPr>
                        <a:lnSpc>
                          <a:spcPct val="107000"/>
                        </a:lnSpc>
                        <a:spcAft>
                          <a:spcPts val="0"/>
                        </a:spcAft>
                      </a:pPr>
                      <a:r>
                        <a:rPr lang="es-CO" sz="1800" b="1" dirty="0">
                          <a:solidFill>
                            <a:schemeClr val="tx1"/>
                          </a:solidFill>
                          <a:effectLst/>
                          <a:latin typeface="+mn-lt"/>
                        </a:rPr>
                        <a:t>Audiencias públicas realizadas (Rendición de Cuentas)</a:t>
                      </a:r>
                      <a:endParaRPr lang="es-CO" sz="1800" b="1" dirty="0">
                        <a:solidFill>
                          <a:schemeClr val="tx1"/>
                        </a:solidFill>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dirty="0">
                          <a:effectLst/>
                          <a:latin typeface="+mn-lt"/>
                        </a:rPr>
                        <a:t>3</a:t>
                      </a:r>
                      <a:endParaRPr lang="es-CO" sz="1800"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dirty="0" smtClean="0">
                          <a:effectLst/>
                          <a:latin typeface="+mn-lt"/>
                          <a:ea typeface="+mn-ea"/>
                          <a:cs typeface="+mn-cs"/>
                        </a:rPr>
                        <a:t>647</a:t>
                      </a:r>
                      <a:endParaRPr lang="es-CO" sz="1800" dirty="0">
                        <a:effectLst/>
                        <a:latin typeface="+mn-lt"/>
                        <a:ea typeface="Calibri" panose="020F0502020204030204" pitchFamily="34" charset="0"/>
                        <a:cs typeface="Times New Roman" panose="02020603050405020304" pitchFamily="18" charset="0"/>
                      </a:endParaRPr>
                    </a:p>
                  </a:txBody>
                  <a:tcPr anchor="ctr"/>
                </a:tc>
              </a:tr>
              <a:tr h="368167">
                <a:tc>
                  <a:txBody>
                    <a:bodyPr/>
                    <a:lstStyle/>
                    <a:p>
                      <a:pPr>
                        <a:lnSpc>
                          <a:spcPct val="107000"/>
                        </a:lnSpc>
                        <a:spcAft>
                          <a:spcPts val="0"/>
                        </a:spcAft>
                      </a:pPr>
                      <a:r>
                        <a:rPr lang="es-CO" sz="1800" b="1" dirty="0">
                          <a:effectLst/>
                          <a:latin typeface="+mn-lt"/>
                        </a:rPr>
                        <a:t>Foros de Control Social</a:t>
                      </a:r>
                      <a:endParaRPr lang="es-CO" sz="18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a:effectLst/>
                          <a:latin typeface="+mn-lt"/>
                        </a:rPr>
                        <a:t>3</a:t>
                      </a:r>
                      <a:endParaRPr lang="es-CO" sz="180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dirty="0" smtClean="0">
                          <a:effectLst/>
                          <a:latin typeface="+mn-lt"/>
                        </a:rPr>
                        <a:t>112</a:t>
                      </a:r>
                      <a:endParaRPr lang="es-CO" sz="1800" dirty="0">
                        <a:effectLst/>
                        <a:latin typeface="+mn-lt"/>
                        <a:ea typeface="Calibri" panose="020F0502020204030204" pitchFamily="34" charset="0"/>
                        <a:cs typeface="Times New Roman" panose="02020603050405020304" pitchFamily="18" charset="0"/>
                      </a:endParaRPr>
                    </a:p>
                  </a:txBody>
                  <a:tcPr anchor="ctr"/>
                </a:tc>
              </a:tr>
              <a:tr h="368167">
                <a:tc>
                  <a:txBody>
                    <a:bodyPr/>
                    <a:lstStyle/>
                    <a:p>
                      <a:pPr>
                        <a:lnSpc>
                          <a:spcPct val="107000"/>
                        </a:lnSpc>
                        <a:spcAft>
                          <a:spcPts val="0"/>
                        </a:spcAft>
                      </a:pPr>
                      <a:r>
                        <a:rPr lang="es-CO" sz="1800" b="1" dirty="0">
                          <a:solidFill>
                            <a:schemeClr val="tx1"/>
                          </a:solidFill>
                          <a:effectLst/>
                          <a:latin typeface="+mn-lt"/>
                        </a:rPr>
                        <a:t>Capacitaciones , Seminarios  </a:t>
                      </a:r>
                      <a:endParaRPr lang="es-CO" sz="1800" b="1" dirty="0">
                        <a:solidFill>
                          <a:schemeClr val="tx1"/>
                        </a:solidFill>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dirty="0" smtClean="0">
                          <a:effectLst/>
                          <a:latin typeface="+mn-lt"/>
                        </a:rPr>
                        <a:t>12</a:t>
                      </a:r>
                      <a:endParaRPr lang="es-CO" sz="1800"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dirty="0" smtClean="0">
                          <a:effectLst/>
                          <a:latin typeface="+mn-lt"/>
                        </a:rPr>
                        <a:t>697</a:t>
                      </a:r>
                      <a:endParaRPr lang="es-CO" sz="1800" dirty="0">
                        <a:effectLst/>
                        <a:latin typeface="+mn-lt"/>
                        <a:ea typeface="Calibri" panose="020F0502020204030204" pitchFamily="34" charset="0"/>
                        <a:cs typeface="Times New Roman" panose="02020603050405020304" pitchFamily="18" charset="0"/>
                      </a:endParaRPr>
                    </a:p>
                  </a:txBody>
                  <a:tcPr anchor="ctr"/>
                </a:tc>
              </a:tr>
              <a:tr h="368167">
                <a:tc>
                  <a:txBody>
                    <a:bodyPr/>
                    <a:lstStyle/>
                    <a:p>
                      <a:pPr>
                        <a:lnSpc>
                          <a:spcPct val="107000"/>
                        </a:lnSpc>
                        <a:spcAft>
                          <a:spcPts val="0"/>
                        </a:spcAft>
                      </a:pPr>
                      <a:r>
                        <a:rPr lang="es-CO" sz="1800" b="1" dirty="0">
                          <a:effectLst/>
                          <a:latin typeface="+mn-lt"/>
                        </a:rPr>
                        <a:t>Contralores escolares (Apoyo en la elección)</a:t>
                      </a:r>
                      <a:endParaRPr lang="es-CO" sz="18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dirty="0">
                          <a:effectLst/>
                          <a:latin typeface="+mn-lt"/>
                          <a:ea typeface="+mn-ea"/>
                          <a:cs typeface="+mn-cs"/>
                        </a:rPr>
                        <a:t>3</a:t>
                      </a:r>
                      <a:endParaRPr lang="es-CO" sz="1800"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b="0" dirty="0" smtClean="0">
                          <a:solidFill>
                            <a:schemeClr val="tx1"/>
                          </a:solidFill>
                          <a:effectLst/>
                          <a:latin typeface="+mn-lt"/>
                          <a:ea typeface="+mn-ea"/>
                          <a:cs typeface="+mn-cs"/>
                        </a:rPr>
                        <a:t>260</a:t>
                      </a:r>
                      <a:endParaRPr lang="es-CO" sz="1800" b="0" dirty="0">
                        <a:solidFill>
                          <a:schemeClr val="tx1"/>
                        </a:solidFill>
                        <a:effectLst/>
                        <a:latin typeface="+mn-lt"/>
                        <a:ea typeface="Calibri" panose="020F0502020204030204" pitchFamily="34" charset="0"/>
                        <a:cs typeface="Times New Roman" panose="02020603050405020304" pitchFamily="18" charset="0"/>
                      </a:endParaRPr>
                    </a:p>
                  </a:txBody>
                  <a:tcPr anchor="ctr"/>
                </a:tc>
              </a:tr>
              <a:tr h="368167">
                <a:tc>
                  <a:txBody>
                    <a:bodyPr/>
                    <a:lstStyle/>
                    <a:p>
                      <a:pPr>
                        <a:lnSpc>
                          <a:spcPct val="107000"/>
                        </a:lnSpc>
                        <a:spcAft>
                          <a:spcPts val="0"/>
                        </a:spcAft>
                      </a:pPr>
                      <a:r>
                        <a:rPr lang="es-CO" sz="1800" b="1" dirty="0">
                          <a:effectLst/>
                          <a:latin typeface="+mn-lt"/>
                        </a:rPr>
                        <a:t>TOTALES</a:t>
                      </a:r>
                      <a:endParaRPr lang="es-CO" sz="18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b="1" dirty="0" smtClean="0">
                          <a:effectLst/>
                          <a:latin typeface="+mn-lt"/>
                        </a:rPr>
                        <a:t>21</a:t>
                      </a:r>
                      <a:endParaRPr lang="es-CO" sz="18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0"/>
                        </a:spcAft>
                      </a:pPr>
                      <a:r>
                        <a:rPr lang="es-CO" sz="1800" b="1" dirty="0" smtClean="0">
                          <a:solidFill>
                            <a:schemeClr val="tx1"/>
                          </a:solidFill>
                          <a:effectLst/>
                          <a:latin typeface="+mn-lt"/>
                          <a:ea typeface="+mn-ea"/>
                          <a:cs typeface="+mn-cs"/>
                        </a:rPr>
                        <a:t>1716</a:t>
                      </a:r>
                      <a:endParaRPr lang="es-CO" sz="1800" b="1" dirty="0">
                        <a:solidFill>
                          <a:schemeClr val="tx1"/>
                        </a:solidFill>
                        <a:effectLst/>
                        <a:latin typeface="+mn-lt"/>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2988895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0627" y="259307"/>
            <a:ext cx="10863618" cy="968993"/>
          </a:xfrm>
        </p:spPr>
        <p:txBody>
          <a:bodyPr>
            <a:normAutofit/>
          </a:bodyPr>
          <a:lstStyle/>
          <a:p>
            <a:pPr algn="ctr"/>
            <a:r>
              <a:rPr lang="es-CO" sz="1800" dirty="0">
                <a:latin typeface="Arial Black" pitchFamily="34" charset="0"/>
              </a:rPr>
              <a:t>2 FORTALECIMIENTO INSTITUCIONAL</a:t>
            </a:r>
            <a:br>
              <a:rPr lang="es-CO" sz="1800" dirty="0">
                <a:latin typeface="Arial Black" pitchFamily="34" charset="0"/>
              </a:rPr>
            </a:br>
            <a:r>
              <a:rPr lang="es-CO" sz="1800" dirty="0" smtClean="0">
                <a:latin typeface="Arial Black" pitchFamily="34" charset="0"/>
              </a:rPr>
              <a:t>2.1 RESULTADOS GESTION JURIDICA</a:t>
            </a:r>
            <a:r>
              <a:rPr lang="es-CO" sz="1800" dirty="0">
                <a:latin typeface="Arial Black" pitchFamily="34" charset="0"/>
              </a:rPr>
              <a:t/>
            </a:r>
            <a:br>
              <a:rPr lang="es-CO" sz="1800" dirty="0">
                <a:latin typeface="Arial Black" pitchFamily="34" charset="0"/>
              </a:rPr>
            </a:br>
            <a:r>
              <a:rPr lang="es-CO" sz="1800" dirty="0" smtClean="0">
                <a:latin typeface="Arial Black" pitchFamily="34" charset="0"/>
              </a:rPr>
              <a:t>(Pag.1/2)</a:t>
            </a:r>
            <a:endParaRPr lang="es-CO" sz="1800" dirty="0"/>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206494010"/>
              </p:ext>
            </p:extLst>
          </p:nvPr>
        </p:nvGraphicFramePr>
        <p:xfrm>
          <a:off x="996950" y="1296988"/>
          <a:ext cx="10507664" cy="5345868"/>
        </p:xfrm>
        <a:graphic>
          <a:graphicData uri="http://schemas.openxmlformats.org/drawingml/2006/table">
            <a:tbl>
              <a:tblPr firstRow="1" bandRow="1">
                <a:tableStyleId>{5C22544A-7EE6-4342-B048-85BDC9FD1C3A}</a:tableStyleId>
              </a:tblPr>
              <a:tblGrid>
                <a:gridCol w="8556483"/>
                <a:gridCol w="1951181"/>
              </a:tblGrid>
              <a:tr h="217913">
                <a:tc>
                  <a:txBody>
                    <a:bodyPr/>
                    <a:lstStyle/>
                    <a:p>
                      <a:r>
                        <a:rPr lang="es-CO" dirty="0" smtClean="0"/>
                        <a:t>ACTIVIDADES</a:t>
                      </a:r>
                      <a:endParaRPr lang="es-CO" dirty="0"/>
                    </a:p>
                  </a:txBody>
                  <a:tcPr/>
                </a:tc>
                <a:tc>
                  <a:txBody>
                    <a:bodyPr/>
                    <a:lstStyle/>
                    <a:p>
                      <a:r>
                        <a:rPr lang="es-CO" dirty="0" smtClean="0"/>
                        <a:t>VIGENCIA 2017</a:t>
                      </a:r>
                      <a:endParaRPr lang="es-CO" dirty="0"/>
                    </a:p>
                  </a:txBody>
                  <a:tcPr/>
                </a:tc>
              </a:tr>
              <a:tr h="355722">
                <a:tc>
                  <a:txBody>
                    <a:bodyPr/>
                    <a:lstStyle/>
                    <a:p>
                      <a:pPr algn="l">
                        <a:lnSpc>
                          <a:spcPct val="115000"/>
                        </a:lnSpc>
                        <a:spcAft>
                          <a:spcPts val="0"/>
                        </a:spcAft>
                      </a:pPr>
                      <a:r>
                        <a:rPr lang="es-ES" sz="1800" b="1" dirty="0">
                          <a:effectLst/>
                          <a:latin typeface="+mn-lt"/>
                          <a:ea typeface="Calibri"/>
                          <a:cs typeface="Times New Roman"/>
                        </a:rPr>
                        <a:t>Consultas de procesos subidos al despacho:</a:t>
                      </a:r>
                      <a:endParaRPr lang="es-CO" sz="1800" dirty="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b="1" dirty="0">
                          <a:effectLst/>
                          <a:latin typeface="+mn-lt"/>
                          <a:ea typeface="Calibri"/>
                          <a:cs typeface="Times New Roman"/>
                        </a:rPr>
                        <a:t>39</a:t>
                      </a:r>
                      <a:endParaRPr lang="es-CO" sz="1800" dirty="0">
                        <a:effectLst/>
                        <a:latin typeface="+mn-lt"/>
                        <a:ea typeface="Times New Roman"/>
                        <a:cs typeface="Times New Roman"/>
                      </a:endParaRPr>
                    </a:p>
                  </a:txBody>
                  <a:tcPr marL="68580" marR="68580" marT="0" marB="0" anchor="ctr"/>
                </a:tc>
              </a:tr>
              <a:tr h="355722">
                <a:tc>
                  <a:txBody>
                    <a:bodyPr/>
                    <a:lstStyle/>
                    <a:p>
                      <a:pPr algn="l">
                        <a:lnSpc>
                          <a:spcPct val="115000"/>
                        </a:lnSpc>
                        <a:spcAft>
                          <a:spcPts val="0"/>
                        </a:spcAft>
                      </a:pPr>
                      <a:r>
                        <a:rPr lang="es-ES" sz="1800">
                          <a:effectLst/>
                          <a:latin typeface="+mn-lt"/>
                          <a:ea typeface="Calibri"/>
                          <a:cs typeface="Times New Roman"/>
                        </a:rPr>
                        <a:t>Confirmados</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25</a:t>
                      </a:r>
                      <a:endParaRPr lang="es-CO" sz="1800" dirty="0">
                        <a:effectLst/>
                        <a:latin typeface="+mn-lt"/>
                        <a:ea typeface="Times New Roman"/>
                        <a:cs typeface="Times New Roman"/>
                      </a:endParaRPr>
                    </a:p>
                  </a:txBody>
                  <a:tcPr marL="68580" marR="68580" marT="0" marB="0" anchor="ctr"/>
                </a:tc>
              </a:tr>
              <a:tr h="355722">
                <a:tc>
                  <a:txBody>
                    <a:bodyPr/>
                    <a:lstStyle/>
                    <a:p>
                      <a:pPr algn="l">
                        <a:lnSpc>
                          <a:spcPct val="115000"/>
                        </a:lnSpc>
                        <a:spcAft>
                          <a:spcPts val="0"/>
                        </a:spcAft>
                      </a:pPr>
                      <a:r>
                        <a:rPr lang="es-ES" sz="1800">
                          <a:effectLst/>
                          <a:latin typeface="+mn-lt"/>
                          <a:ea typeface="Calibri"/>
                          <a:cs typeface="Times New Roman"/>
                        </a:rPr>
                        <a:t>Revocados</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12</a:t>
                      </a:r>
                      <a:endParaRPr lang="es-CO" sz="1800" dirty="0">
                        <a:effectLst/>
                        <a:latin typeface="+mn-lt"/>
                        <a:ea typeface="Times New Roman"/>
                        <a:cs typeface="Times New Roman"/>
                      </a:endParaRPr>
                    </a:p>
                  </a:txBody>
                  <a:tcPr marL="68580" marR="68580" marT="0" marB="0" anchor="ctr"/>
                </a:tc>
              </a:tr>
              <a:tr h="355722">
                <a:tc>
                  <a:txBody>
                    <a:bodyPr/>
                    <a:lstStyle/>
                    <a:p>
                      <a:pPr algn="l">
                        <a:lnSpc>
                          <a:spcPct val="115000"/>
                        </a:lnSpc>
                        <a:spcAft>
                          <a:spcPts val="0"/>
                        </a:spcAft>
                      </a:pPr>
                      <a:r>
                        <a:rPr lang="es-ES" sz="1800">
                          <a:effectLst/>
                          <a:latin typeface="+mn-lt"/>
                          <a:ea typeface="Calibri"/>
                          <a:cs typeface="Times New Roman"/>
                        </a:rPr>
                        <a:t>Devueltos a Responsabilidad Fiscal</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1</a:t>
                      </a:r>
                      <a:endParaRPr lang="es-CO" sz="1800" dirty="0">
                        <a:effectLst/>
                        <a:latin typeface="+mn-lt"/>
                        <a:ea typeface="Times New Roman"/>
                        <a:cs typeface="Times New Roman"/>
                      </a:endParaRPr>
                    </a:p>
                  </a:txBody>
                  <a:tcPr marL="68580" marR="68580" marT="0" marB="0" anchor="ctr"/>
                </a:tc>
              </a:tr>
              <a:tr h="355722">
                <a:tc>
                  <a:txBody>
                    <a:bodyPr/>
                    <a:lstStyle/>
                    <a:p>
                      <a:pPr algn="l">
                        <a:lnSpc>
                          <a:spcPct val="115000"/>
                        </a:lnSpc>
                        <a:spcAft>
                          <a:spcPts val="0"/>
                        </a:spcAft>
                      </a:pPr>
                      <a:r>
                        <a:rPr lang="es-ES" sz="1800">
                          <a:effectLst/>
                          <a:latin typeface="+mn-lt"/>
                          <a:ea typeface="Calibri"/>
                          <a:cs typeface="Times New Roman"/>
                        </a:rPr>
                        <a:t>Pendiente por resolver</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1</a:t>
                      </a:r>
                      <a:endParaRPr lang="es-CO" sz="1800" dirty="0">
                        <a:effectLst/>
                        <a:latin typeface="+mn-lt"/>
                        <a:ea typeface="Times New Roman"/>
                        <a:cs typeface="Times New Roman"/>
                      </a:endParaRPr>
                    </a:p>
                  </a:txBody>
                  <a:tcPr marL="68580" marR="68580" marT="0" marB="0" anchor="ctr"/>
                </a:tc>
              </a:tr>
              <a:tr h="355722">
                <a:tc>
                  <a:txBody>
                    <a:bodyPr/>
                    <a:lstStyle/>
                    <a:p>
                      <a:pPr algn="l">
                        <a:lnSpc>
                          <a:spcPct val="115000"/>
                        </a:lnSpc>
                        <a:spcAft>
                          <a:spcPts val="0"/>
                        </a:spcAft>
                      </a:pPr>
                      <a:r>
                        <a:rPr lang="es-ES" sz="1800" b="1">
                          <a:effectLst/>
                          <a:latin typeface="+mn-lt"/>
                          <a:ea typeface="Calibri"/>
                          <a:cs typeface="Times New Roman"/>
                        </a:rPr>
                        <a:t>Total consulta de procesos subidos a despacho:</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b="1" dirty="0">
                          <a:effectLst/>
                          <a:latin typeface="+mn-lt"/>
                          <a:ea typeface="Calibri"/>
                          <a:cs typeface="Times New Roman"/>
                        </a:rPr>
                        <a:t>39</a:t>
                      </a:r>
                      <a:endParaRPr lang="es-CO" sz="1800" dirty="0">
                        <a:effectLst/>
                        <a:latin typeface="+mn-lt"/>
                        <a:ea typeface="Times New Roman"/>
                        <a:cs typeface="Times New Roman"/>
                      </a:endParaRPr>
                    </a:p>
                  </a:txBody>
                  <a:tcPr marL="68580" marR="68580" marT="0" marB="0" anchor="ctr"/>
                </a:tc>
              </a:tr>
              <a:tr h="355722">
                <a:tc>
                  <a:txBody>
                    <a:bodyPr/>
                    <a:lstStyle/>
                    <a:p>
                      <a:pPr algn="l">
                        <a:lnSpc>
                          <a:spcPct val="115000"/>
                        </a:lnSpc>
                        <a:spcAft>
                          <a:spcPts val="0"/>
                        </a:spcAft>
                      </a:pPr>
                      <a:r>
                        <a:rPr lang="es-ES" sz="1800">
                          <a:effectLst/>
                          <a:latin typeface="+mn-lt"/>
                          <a:ea typeface="Calibri"/>
                          <a:cs typeface="Times New Roman"/>
                        </a:rPr>
                        <a:t>Recursos de apelación</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1</a:t>
                      </a:r>
                      <a:endParaRPr lang="es-CO" sz="1800" dirty="0">
                        <a:effectLst/>
                        <a:latin typeface="+mn-lt"/>
                        <a:ea typeface="Times New Roman"/>
                        <a:cs typeface="Times New Roman"/>
                      </a:endParaRPr>
                    </a:p>
                  </a:txBody>
                  <a:tcPr marL="68580" marR="68580" marT="0" marB="0" anchor="ctr"/>
                </a:tc>
              </a:tr>
              <a:tr h="355722">
                <a:tc>
                  <a:txBody>
                    <a:bodyPr/>
                    <a:lstStyle/>
                    <a:p>
                      <a:pPr algn="just">
                        <a:lnSpc>
                          <a:spcPct val="115000"/>
                        </a:lnSpc>
                        <a:spcAft>
                          <a:spcPts val="0"/>
                        </a:spcAft>
                      </a:pPr>
                      <a:r>
                        <a:rPr lang="es-ES" sz="1800">
                          <a:effectLst/>
                          <a:latin typeface="+mn-lt"/>
                          <a:ea typeface="Calibri"/>
                          <a:cs typeface="Times New Roman"/>
                        </a:rPr>
                        <a:t>Revocatorias directas subidas al Despacho del Contralor</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1</a:t>
                      </a:r>
                      <a:endParaRPr lang="es-CO" sz="1800" dirty="0">
                        <a:effectLst/>
                        <a:latin typeface="+mn-lt"/>
                        <a:ea typeface="Times New Roman"/>
                        <a:cs typeface="Times New Roman"/>
                      </a:endParaRPr>
                    </a:p>
                  </a:txBody>
                  <a:tcPr marL="68580" marR="68580" marT="0" marB="0" anchor="ctr"/>
                </a:tc>
              </a:tr>
              <a:tr h="355722">
                <a:tc>
                  <a:txBody>
                    <a:bodyPr/>
                    <a:lstStyle/>
                    <a:p>
                      <a:pPr algn="just">
                        <a:lnSpc>
                          <a:spcPct val="115000"/>
                        </a:lnSpc>
                        <a:spcAft>
                          <a:spcPts val="0"/>
                        </a:spcAft>
                      </a:pPr>
                      <a:r>
                        <a:rPr lang="es-ES" sz="1800">
                          <a:effectLst/>
                          <a:latin typeface="+mn-lt"/>
                          <a:ea typeface="Calibri"/>
                          <a:cs typeface="Times New Roman"/>
                        </a:rPr>
                        <a:t>Acciones de tutela recibidas y atendidas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8</a:t>
                      </a:r>
                      <a:endParaRPr lang="es-CO" sz="1800" dirty="0">
                        <a:effectLst/>
                        <a:latin typeface="+mn-lt"/>
                        <a:ea typeface="Times New Roman"/>
                        <a:cs typeface="Times New Roman"/>
                      </a:endParaRPr>
                    </a:p>
                  </a:txBody>
                  <a:tcPr marL="68580" marR="68580" marT="0" marB="0" anchor="ctr"/>
                </a:tc>
              </a:tr>
              <a:tr h="355722">
                <a:tc>
                  <a:txBody>
                    <a:bodyPr/>
                    <a:lstStyle/>
                    <a:p>
                      <a:pPr algn="just">
                        <a:lnSpc>
                          <a:spcPct val="115000"/>
                        </a:lnSpc>
                        <a:spcAft>
                          <a:spcPts val="0"/>
                        </a:spcAft>
                      </a:pPr>
                      <a:r>
                        <a:rPr lang="es-ES" sz="1800" dirty="0">
                          <a:effectLst/>
                          <a:latin typeface="+mn-lt"/>
                          <a:ea typeface="Calibri"/>
                          <a:cs typeface="Times New Roman"/>
                        </a:rPr>
                        <a:t>Apelación sancionatorio</a:t>
                      </a:r>
                      <a:endParaRPr lang="es-CO" sz="1800" dirty="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0</a:t>
                      </a:r>
                      <a:endParaRPr lang="es-CO" sz="1800" dirty="0">
                        <a:effectLst/>
                        <a:latin typeface="+mn-lt"/>
                        <a:ea typeface="Times New Roman"/>
                        <a:cs typeface="Times New Roman"/>
                      </a:endParaRPr>
                    </a:p>
                  </a:txBody>
                  <a:tcPr marL="68580" marR="68580" marT="0" marB="0" anchor="ctr"/>
                </a:tc>
              </a:tr>
              <a:tr h="355722">
                <a:tc>
                  <a:txBody>
                    <a:bodyPr/>
                    <a:lstStyle/>
                    <a:p>
                      <a:pPr algn="just">
                        <a:lnSpc>
                          <a:spcPct val="115000"/>
                        </a:lnSpc>
                        <a:spcAft>
                          <a:spcPts val="0"/>
                        </a:spcAft>
                      </a:pPr>
                      <a:r>
                        <a:rPr lang="es-ES" sz="1800">
                          <a:effectLst/>
                          <a:latin typeface="+mn-lt"/>
                          <a:ea typeface="Calibri"/>
                          <a:cs typeface="Times New Roman"/>
                        </a:rPr>
                        <a:t>Derechos de petición atendidos dentro de los términos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7</a:t>
                      </a:r>
                      <a:endParaRPr lang="es-CO" sz="1800" dirty="0">
                        <a:effectLst/>
                        <a:latin typeface="+mn-lt"/>
                        <a:ea typeface="Times New Roman"/>
                        <a:cs typeface="Times New Roman"/>
                      </a:endParaRPr>
                    </a:p>
                  </a:txBody>
                  <a:tcPr marL="68580" marR="68580" marT="0" marB="0" anchor="ctr"/>
                </a:tc>
              </a:tr>
              <a:tr h="355722">
                <a:tc>
                  <a:txBody>
                    <a:bodyPr/>
                    <a:lstStyle/>
                    <a:p>
                      <a:pPr algn="just">
                        <a:lnSpc>
                          <a:spcPct val="115000"/>
                        </a:lnSpc>
                        <a:spcAft>
                          <a:spcPts val="0"/>
                        </a:spcAft>
                      </a:pPr>
                      <a:r>
                        <a:rPr lang="es-ES" sz="1800">
                          <a:effectLst/>
                          <a:latin typeface="+mn-lt"/>
                          <a:ea typeface="Calibri"/>
                          <a:cs typeface="Times New Roman"/>
                        </a:rPr>
                        <a:t>Urgencias manifiestas atendidas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15</a:t>
                      </a:r>
                      <a:endParaRPr lang="es-CO" sz="1800" dirty="0">
                        <a:effectLst/>
                        <a:latin typeface="+mn-lt"/>
                        <a:ea typeface="Times New Roman"/>
                        <a:cs typeface="Times New Roman"/>
                      </a:endParaRPr>
                    </a:p>
                  </a:txBody>
                  <a:tcPr marL="68580" marR="68580" marT="0" marB="0" anchor="ctr"/>
                </a:tc>
              </a:tr>
              <a:tr h="355722">
                <a:tc>
                  <a:txBody>
                    <a:bodyPr/>
                    <a:lstStyle/>
                    <a:p>
                      <a:pPr algn="just">
                        <a:lnSpc>
                          <a:spcPct val="115000"/>
                        </a:lnSpc>
                        <a:spcAft>
                          <a:spcPts val="0"/>
                        </a:spcAft>
                      </a:pPr>
                      <a:r>
                        <a:rPr lang="es-ES" sz="1800">
                          <a:effectLst/>
                          <a:latin typeface="+mn-lt"/>
                          <a:ea typeface="Calibri"/>
                          <a:cs typeface="Times New Roman"/>
                        </a:rPr>
                        <a:t>Urgencias manifiestas pendientes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2</a:t>
                      </a:r>
                      <a:endParaRPr lang="es-CO" sz="1800" dirty="0">
                        <a:effectLst/>
                        <a:latin typeface="+mn-lt"/>
                        <a:ea typeface="Times New Roman"/>
                        <a:cs typeface="Times New Roman"/>
                      </a:endParaRPr>
                    </a:p>
                  </a:txBody>
                  <a:tcPr marL="68580" marR="68580" marT="0" marB="0" anchor="ctr"/>
                </a:tc>
              </a:tr>
              <a:tr h="355722">
                <a:tc>
                  <a:txBody>
                    <a:bodyPr/>
                    <a:lstStyle/>
                    <a:p>
                      <a:pPr algn="just">
                        <a:lnSpc>
                          <a:spcPct val="115000"/>
                        </a:lnSpc>
                        <a:spcAft>
                          <a:spcPts val="0"/>
                        </a:spcAft>
                      </a:pPr>
                      <a:r>
                        <a:rPr lang="es-ES" sz="1800">
                          <a:effectLst/>
                          <a:latin typeface="+mn-lt"/>
                          <a:ea typeface="Calibri"/>
                          <a:cs typeface="Times New Roman"/>
                        </a:rPr>
                        <a:t>Calamidades publicas atendidas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17</a:t>
                      </a:r>
                      <a:endParaRPr lang="es-CO" sz="1800" dirty="0">
                        <a:effectLst/>
                        <a:latin typeface="+mn-lt"/>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872349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914401" y="624110"/>
            <a:ext cx="10590212" cy="672427"/>
          </a:xfrm>
        </p:spPr>
        <p:txBody>
          <a:bodyPr>
            <a:normAutofit fontScale="90000"/>
          </a:bodyPr>
          <a:lstStyle/>
          <a:p>
            <a:pPr algn="ctr"/>
            <a:r>
              <a:rPr lang="es-CO" sz="1800" dirty="0">
                <a:latin typeface="Arial Black" pitchFamily="34" charset="0"/>
              </a:rPr>
              <a:t>2 </a:t>
            </a:r>
            <a:r>
              <a:rPr lang="es-CO" sz="2000" dirty="0">
                <a:latin typeface="Arial Black" pitchFamily="34" charset="0"/>
              </a:rPr>
              <a:t>FORTALECIMIENTO</a:t>
            </a:r>
            <a:r>
              <a:rPr lang="es-CO" sz="1800" dirty="0">
                <a:latin typeface="Arial Black" pitchFamily="34" charset="0"/>
              </a:rPr>
              <a:t> </a:t>
            </a:r>
            <a:r>
              <a:rPr lang="es-CO" sz="2000" dirty="0">
                <a:latin typeface="Arial Black" pitchFamily="34" charset="0"/>
              </a:rPr>
              <a:t>INSTITUCIONAL</a:t>
            </a:r>
            <a:r>
              <a:rPr lang="es-CO" sz="1800" dirty="0">
                <a:latin typeface="Arial Black" pitchFamily="34" charset="0"/>
              </a:rPr>
              <a:t/>
            </a:r>
            <a:br>
              <a:rPr lang="es-CO" sz="1800" dirty="0">
                <a:latin typeface="Arial Black" pitchFamily="34" charset="0"/>
              </a:rPr>
            </a:br>
            <a:r>
              <a:rPr lang="es-CO" sz="2000" dirty="0" smtClean="0">
                <a:latin typeface="Arial Black" pitchFamily="34" charset="0"/>
              </a:rPr>
              <a:t>2.1</a:t>
            </a:r>
            <a:r>
              <a:rPr lang="es-CO" sz="1800" dirty="0" smtClean="0">
                <a:latin typeface="Arial Black" pitchFamily="34" charset="0"/>
              </a:rPr>
              <a:t> </a:t>
            </a:r>
            <a:r>
              <a:rPr lang="es-CO" sz="2000" dirty="0" smtClean="0">
                <a:latin typeface="Arial Black" pitchFamily="34" charset="0"/>
              </a:rPr>
              <a:t>RESULTADOS</a:t>
            </a:r>
            <a:r>
              <a:rPr lang="es-CO" sz="1800" dirty="0" smtClean="0">
                <a:latin typeface="Arial Black" pitchFamily="34" charset="0"/>
              </a:rPr>
              <a:t> </a:t>
            </a:r>
            <a:r>
              <a:rPr lang="es-CO" sz="2000" dirty="0" smtClean="0">
                <a:latin typeface="Arial Black" pitchFamily="34" charset="0"/>
              </a:rPr>
              <a:t>GESTION</a:t>
            </a:r>
            <a:r>
              <a:rPr lang="es-CO" sz="1800" dirty="0" smtClean="0">
                <a:latin typeface="Arial Black" pitchFamily="34" charset="0"/>
              </a:rPr>
              <a:t> </a:t>
            </a:r>
            <a:r>
              <a:rPr lang="es-CO" sz="2000" dirty="0" smtClean="0">
                <a:latin typeface="Arial Black" pitchFamily="34" charset="0"/>
              </a:rPr>
              <a:t>JURIDICA</a:t>
            </a:r>
            <a:br>
              <a:rPr lang="es-CO" sz="2000" dirty="0" smtClean="0">
                <a:latin typeface="Arial Black" pitchFamily="34" charset="0"/>
              </a:rPr>
            </a:br>
            <a:r>
              <a:rPr lang="es-CO" sz="2000" dirty="0" smtClean="0">
                <a:latin typeface="Arial Black" pitchFamily="34" charset="0"/>
              </a:rPr>
              <a:t>(Pag.2/2)</a:t>
            </a:r>
            <a:r>
              <a:rPr lang="es-CO" sz="1800" dirty="0">
                <a:latin typeface="Arial Black" pitchFamily="34" charset="0"/>
              </a:rPr>
              <a:t/>
            </a:r>
            <a:br>
              <a:rPr lang="es-CO" sz="1800" dirty="0">
                <a:latin typeface="Arial Black" pitchFamily="34" charset="0"/>
              </a:rPr>
            </a:br>
            <a:endParaRPr lang="es-CO" sz="1800" dirty="0"/>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2616135372"/>
              </p:ext>
            </p:extLst>
          </p:nvPr>
        </p:nvGraphicFramePr>
        <p:xfrm>
          <a:off x="792163" y="1692325"/>
          <a:ext cx="10712450" cy="3481580"/>
        </p:xfrm>
        <a:graphic>
          <a:graphicData uri="http://schemas.openxmlformats.org/drawingml/2006/table">
            <a:tbl>
              <a:tblPr firstRow="1" bandRow="1">
                <a:tableStyleId>{5C22544A-7EE6-4342-B048-85BDC9FD1C3A}</a:tableStyleId>
              </a:tblPr>
              <a:tblGrid>
                <a:gridCol w="8665736"/>
                <a:gridCol w="2046714"/>
              </a:tblGrid>
              <a:tr h="393527">
                <a:tc>
                  <a:txBody>
                    <a:bodyPr/>
                    <a:lstStyle/>
                    <a:p>
                      <a:r>
                        <a:rPr lang="es-CO" dirty="0" smtClean="0"/>
                        <a:t>ACTIVIDADES</a:t>
                      </a:r>
                      <a:endParaRPr lang="es-CO" dirty="0"/>
                    </a:p>
                  </a:txBody>
                  <a:tcPr/>
                </a:tc>
                <a:tc>
                  <a:txBody>
                    <a:bodyPr/>
                    <a:lstStyle/>
                    <a:p>
                      <a:r>
                        <a:rPr lang="es-CO" dirty="0" smtClean="0"/>
                        <a:t>VIGENCIA 2017</a:t>
                      </a:r>
                      <a:endParaRPr lang="es-CO" dirty="0"/>
                    </a:p>
                  </a:txBody>
                  <a:tcPr/>
                </a:tc>
              </a:tr>
              <a:tr h="343117">
                <a:tc>
                  <a:txBody>
                    <a:bodyPr/>
                    <a:lstStyle/>
                    <a:p>
                      <a:pPr algn="just">
                        <a:lnSpc>
                          <a:spcPct val="115000"/>
                        </a:lnSpc>
                        <a:spcAft>
                          <a:spcPts val="0"/>
                        </a:spcAft>
                      </a:pPr>
                      <a:r>
                        <a:rPr lang="es-ES" sz="1800" dirty="0">
                          <a:effectLst/>
                          <a:latin typeface="+mn-lt"/>
                          <a:ea typeface="Calibri"/>
                          <a:cs typeface="Times New Roman"/>
                        </a:rPr>
                        <a:t>Calamidades publicas pendientes</a:t>
                      </a:r>
                      <a:endParaRPr lang="es-CO" sz="1800" dirty="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2</a:t>
                      </a:r>
                      <a:endParaRPr lang="es-CO" sz="1800">
                        <a:effectLst/>
                        <a:latin typeface="+mn-lt"/>
                        <a:ea typeface="Times New Roman"/>
                        <a:cs typeface="Times New Roman"/>
                      </a:endParaRPr>
                    </a:p>
                  </a:txBody>
                  <a:tcPr marL="68580" marR="68580" marT="0" marB="0" anchor="ctr"/>
                </a:tc>
              </a:tr>
              <a:tr h="343117">
                <a:tc>
                  <a:txBody>
                    <a:bodyPr/>
                    <a:lstStyle/>
                    <a:p>
                      <a:pPr algn="just">
                        <a:lnSpc>
                          <a:spcPct val="115000"/>
                        </a:lnSpc>
                        <a:spcAft>
                          <a:spcPts val="0"/>
                        </a:spcAft>
                      </a:pPr>
                      <a:r>
                        <a:rPr lang="es-ES" sz="1800">
                          <a:effectLst/>
                          <a:latin typeface="+mn-lt"/>
                          <a:ea typeface="Calibri"/>
                          <a:cs typeface="Times New Roman"/>
                        </a:rPr>
                        <a:t>Demandas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10</a:t>
                      </a:r>
                      <a:endParaRPr lang="es-CO" sz="1800">
                        <a:effectLst/>
                        <a:latin typeface="+mn-lt"/>
                        <a:ea typeface="Times New Roman"/>
                        <a:cs typeface="Times New Roman"/>
                      </a:endParaRPr>
                    </a:p>
                  </a:txBody>
                  <a:tcPr marL="68580" marR="68580" marT="0" marB="0" anchor="ctr"/>
                </a:tc>
              </a:tr>
              <a:tr h="343117">
                <a:tc>
                  <a:txBody>
                    <a:bodyPr/>
                    <a:lstStyle/>
                    <a:p>
                      <a:pPr algn="just">
                        <a:lnSpc>
                          <a:spcPct val="115000"/>
                        </a:lnSpc>
                        <a:spcAft>
                          <a:spcPts val="0"/>
                        </a:spcAft>
                      </a:pPr>
                      <a:r>
                        <a:rPr lang="es-ES" sz="1800">
                          <a:effectLst/>
                          <a:latin typeface="+mn-lt"/>
                          <a:ea typeface="Calibri"/>
                          <a:cs typeface="Times New Roman"/>
                        </a:rPr>
                        <a:t>Celebración de Contratos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29</a:t>
                      </a:r>
                      <a:endParaRPr lang="es-CO" sz="1800">
                        <a:effectLst/>
                        <a:latin typeface="+mn-lt"/>
                        <a:ea typeface="Times New Roman"/>
                        <a:cs typeface="Times New Roman"/>
                      </a:endParaRPr>
                    </a:p>
                  </a:txBody>
                  <a:tcPr marL="68580" marR="68580" marT="0" marB="0" anchor="ctr"/>
                </a:tc>
              </a:tr>
              <a:tr h="343117">
                <a:tc>
                  <a:txBody>
                    <a:bodyPr/>
                    <a:lstStyle/>
                    <a:p>
                      <a:pPr algn="just">
                        <a:lnSpc>
                          <a:spcPct val="115000"/>
                        </a:lnSpc>
                        <a:spcAft>
                          <a:spcPts val="0"/>
                        </a:spcAft>
                      </a:pPr>
                      <a:r>
                        <a:rPr lang="es-ES" sz="1800">
                          <a:effectLst/>
                          <a:latin typeface="+mn-lt"/>
                          <a:ea typeface="Calibri"/>
                          <a:cs typeface="Times New Roman"/>
                        </a:rPr>
                        <a:t>Valor contratos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$ 435.198.142</a:t>
                      </a:r>
                      <a:endParaRPr lang="es-CO" sz="1800">
                        <a:effectLst/>
                        <a:latin typeface="+mn-lt"/>
                        <a:ea typeface="Times New Roman"/>
                        <a:cs typeface="Times New Roman"/>
                      </a:endParaRPr>
                    </a:p>
                  </a:txBody>
                  <a:tcPr marL="68580" marR="68580" marT="0" marB="0" anchor="ctr"/>
                </a:tc>
              </a:tr>
              <a:tr h="343117">
                <a:tc>
                  <a:txBody>
                    <a:bodyPr/>
                    <a:lstStyle/>
                    <a:p>
                      <a:pPr algn="just">
                        <a:lnSpc>
                          <a:spcPct val="115000"/>
                        </a:lnSpc>
                        <a:spcAft>
                          <a:spcPts val="0"/>
                        </a:spcAft>
                      </a:pPr>
                      <a:r>
                        <a:rPr lang="es-ES" sz="1800">
                          <a:effectLst/>
                          <a:latin typeface="+mn-lt"/>
                          <a:ea typeface="Calibri"/>
                          <a:cs typeface="Times New Roman"/>
                        </a:rPr>
                        <a:t>Convenios Interadministrativos.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0</a:t>
                      </a:r>
                      <a:endParaRPr lang="es-CO" sz="1800">
                        <a:effectLst/>
                        <a:latin typeface="+mn-lt"/>
                        <a:ea typeface="Times New Roman"/>
                        <a:cs typeface="Times New Roman"/>
                      </a:endParaRPr>
                    </a:p>
                  </a:txBody>
                  <a:tcPr marL="68580" marR="68580" marT="0" marB="0" anchor="ctr"/>
                </a:tc>
              </a:tr>
              <a:tr h="343117">
                <a:tc>
                  <a:txBody>
                    <a:bodyPr/>
                    <a:lstStyle/>
                    <a:p>
                      <a:pPr algn="just">
                        <a:lnSpc>
                          <a:spcPct val="115000"/>
                        </a:lnSpc>
                        <a:spcAft>
                          <a:spcPts val="0"/>
                        </a:spcAft>
                      </a:pPr>
                      <a:r>
                        <a:rPr lang="es-ES" sz="1800">
                          <a:effectLst/>
                          <a:latin typeface="+mn-lt"/>
                          <a:ea typeface="Calibri"/>
                          <a:cs typeface="Times New Roman"/>
                        </a:rPr>
                        <a:t>Valor convenios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0</a:t>
                      </a:r>
                      <a:endParaRPr lang="es-CO" sz="1800">
                        <a:effectLst/>
                        <a:latin typeface="+mn-lt"/>
                        <a:ea typeface="Times New Roman"/>
                        <a:cs typeface="Times New Roman"/>
                      </a:endParaRPr>
                    </a:p>
                  </a:txBody>
                  <a:tcPr marL="68580" marR="68580" marT="0" marB="0" anchor="ctr"/>
                </a:tc>
              </a:tr>
              <a:tr h="343117">
                <a:tc>
                  <a:txBody>
                    <a:bodyPr/>
                    <a:lstStyle/>
                    <a:p>
                      <a:pPr algn="just">
                        <a:lnSpc>
                          <a:spcPct val="115000"/>
                        </a:lnSpc>
                        <a:spcAft>
                          <a:spcPts val="0"/>
                        </a:spcAft>
                      </a:pPr>
                      <a:r>
                        <a:rPr lang="es-ES" sz="1800">
                          <a:effectLst/>
                          <a:latin typeface="+mn-lt"/>
                          <a:ea typeface="Calibri"/>
                          <a:cs typeface="Times New Roman"/>
                        </a:rPr>
                        <a:t>Conceptos jurídicos solicitados por el despacho</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2</a:t>
                      </a:r>
                      <a:endParaRPr lang="es-CO" sz="1800">
                        <a:effectLst/>
                        <a:latin typeface="+mn-lt"/>
                        <a:ea typeface="Times New Roman"/>
                        <a:cs typeface="Times New Roman"/>
                      </a:endParaRPr>
                    </a:p>
                  </a:txBody>
                  <a:tcPr marL="68580" marR="68580" marT="0" marB="0" anchor="ctr"/>
                </a:tc>
              </a:tr>
              <a:tr h="343117">
                <a:tc>
                  <a:txBody>
                    <a:bodyPr/>
                    <a:lstStyle/>
                    <a:p>
                      <a:pPr algn="just">
                        <a:lnSpc>
                          <a:spcPct val="115000"/>
                        </a:lnSpc>
                        <a:spcAft>
                          <a:spcPts val="0"/>
                        </a:spcAft>
                      </a:pPr>
                      <a:r>
                        <a:rPr lang="es-ES" sz="1800">
                          <a:effectLst/>
                          <a:latin typeface="+mn-lt"/>
                          <a:ea typeface="Calibri"/>
                          <a:cs typeface="Times New Roman"/>
                        </a:rPr>
                        <a:t>Conceptos jurídicos pendientes</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2</a:t>
                      </a:r>
                      <a:endParaRPr lang="es-CO" sz="1800">
                        <a:effectLst/>
                        <a:latin typeface="+mn-lt"/>
                        <a:ea typeface="Times New Roman"/>
                        <a:cs typeface="Times New Roman"/>
                      </a:endParaRPr>
                    </a:p>
                  </a:txBody>
                  <a:tcPr marL="68580" marR="68580" marT="0" marB="0" anchor="ctr"/>
                </a:tc>
              </a:tr>
              <a:tr h="343117">
                <a:tc>
                  <a:txBody>
                    <a:bodyPr/>
                    <a:lstStyle/>
                    <a:p>
                      <a:pPr algn="just">
                        <a:lnSpc>
                          <a:spcPct val="115000"/>
                        </a:lnSpc>
                        <a:spcAft>
                          <a:spcPts val="0"/>
                        </a:spcAft>
                      </a:pPr>
                      <a:r>
                        <a:rPr lang="es-ES" sz="1800">
                          <a:effectLst/>
                          <a:latin typeface="+mn-lt"/>
                          <a:ea typeface="Calibri"/>
                          <a:cs typeface="Times New Roman"/>
                        </a:rPr>
                        <a:t>Solicitudes de conciliación prejudicial</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0</a:t>
                      </a:r>
                      <a:endParaRPr lang="es-CO" sz="1800" dirty="0">
                        <a:effectLst/>
                        <a:latin typeface="+mn-lt"/>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420110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14501" y="624110"/>
            <a:ext cx="9334499" cy="918940"/>
          </a:xfrm>
        </p:spPr>
        <p:txBody>
          <a:bodyPr>
            <a:normAutofit/>
          </a:bodyPr>
          <a:lstStyle/>
          <a:p>
            <a:pPr algn="ctr"/>
            <a:r>
              <a:rPr lang="es-CO" sz="1800" dirty="0" smtClean="0">
                <a:latin typeface="Arial Black" pitchFamily="34" charset="0"/>
              </a:rPr>
              <a:t>2 FORTALECIMIENTO INSTITUCIONAL</a:t>
            </a:r>
            <a:br>
              <a:rPr lang="es-CO" sz="1800" dirty="0" smtClean="0">
                <a:latin typeface="Arial Black" pitchFamily="34" charset="0"/>
              </a:rPr>
            </a:br>
            <a:r>
              <a:rPr lang="es-CO" sz="1800" dirty="0" smtClean="0">
                <a:latin typeface="Arial Black" pitchFamily="34" charset="0"/>
              </a:rPr>
              <a:t>2.2 RESULTADO GESTION PRESUPUESTO</a:t>
            </a:r>
            <a:br>
              <a:rPr lang="es-CO" sz="1800" dirty="0" smtClean="0">
                <a:latin typeface="Arial Black" pitchFamily="34" charset="0"/>
              </a:rPr>
            </a:br>
            <a:endParaRPr lang="es-CO" sz="1800" dirty="0">
              <a:latin typeface="Arial Black" pitchFamily="34" charset="0"/>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225227799"/>
              </p:ext>
            </p:extLst>
          </p:nvPr>
        </p:nvGraphicFramePr>
        <p:xfrm>
          <a:off x="1714500" y="1638301"/>
          <a:ext cx="9410700" cy="2190750"/>
        </p:xfrm>
        <a:graphic>
          <a:graphicData uri="http://schemas.openxmlformats.org/drawingml/2006/table">
            <a:tbl>
              <a:tblPr firstRow="1" firstCol="1" bandRow="1">
                <a:tableStyleId>{5C22544A-7EE6-4342-B048-85BDC9FD1C3A}</a:tableStyleId>
              </a:tblPr>
              <a:tblGrid>
                <a:gridCol w="6362664"/>
                <a:gridCol w="3048036"/>
              </a:tblGrid>
              <a:tr h="365125">
                <a:tc>
                  <a:txBody>
                    <a:bodyPr/>
                    <a:lstStyle/>
                    <a:p>
                      <a:pPr algn="l">
                        <a:lnSpc>
                          <a:spcPct val="115000"/>
                        </a:lnSpc>
                        <a:spcAft>
                          <a:spcPts val="0"/>
                        </a:spcAft>
                      </a:pPr>
                      <a:r>
                        <a:rPr lang="es-ES" sz="1800" dirty="0" smtClean="0">
                          <a:effectLst/>
                        </a:rPr>
                        <a:t>PRESUPUESTO</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dirty="0" smtClean="0">
                          <a:effectLst/>
                        </a:rPr>
                        <a:t>VIGENCIA 2017</a:t>
                      </a:r>
                      <a:endParaRPr lang="es-CO" sz="1800" dirty="0">
                        <a:effectLst/>
                        <a:latin typeface="Calibri"/>
                        <a:ea typeface="Times New Roman"/>
                        <a:cs typeface="Times New Roman"/>
                      </a:endParaRPr>
                    </a:p>
                  </a:txBody>
                  <a:tcPr marL="68580" marR="68580" marT="0" marB="0" anchor="ctr"/>
                </a:tc>
              </a:tr>
              <a:tr h="365125">
                <a:tc>
                  <a:txBody>
                    <a:bodyPr/>
                    <a:lstStyle/>
                    <a:p>
                      <a:pPr algn="l">
                        <a:lnSpc>
                          <a:spcPct val="115000"/>
                        </a:lnSpc>
                        <a:spcAft>
                          <a:spcPts val="0"/>
                        </a:spcAft>
                      </a:pPr>
                      <a:r>
                        <a:rPr lang="es-ES" sz="1800" dirty="0">
                          <a:effectLst/>
                        </a:rPr>
                        <a:t>Presupuesto Programado</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6.681.839.840</a:t>
                      </a:r>
                      <a:endParaRPr lang="es-CO" sz="1800" dirty="0">
                        <a:effectLst/>
                        <a:latin typeface="+mn-lt"/>
                        <a:ea typeface="Times New Roman"/>
                        <a:cs typeface="Times New Roman"/>
                      </a:endParaRPr>
                    </a:p>
                  </a:txBody>
                  <a:tcPr marL="68580" marR="68580" marT="0" marB="0"/>
                </a:tc>
              </a:tr>
              <a:tr h="365125">
                <a:tc>
                  <a:txBody>
                    <a:bodyPr/>
                    <a:lstStyle/>
                    <a:p>
                      <a:pPr algn="l">
                        <a:lnSpc>
                          <a:spcPct val="115000"/>
                        </a:lnSpc>
                        <a:spcAft>
                          <a:spcPts val="0"/>
                        </a:spcAft>
                      </a:pPr>
                      <a:r>
                        <a:rPr lang="es-ES" sz="1800" dirty="0">
                          <a:effectLst/>
                        </a:rPr>
                        <a:t>Presupuesto Ejecutado a diciembre </a:t>
                      </a:r>
                      <a:r>
                        <a:rPr lang="es-ES" sz="1800" dirty="0" smtClean="0">
                          <a:effectLst/>
                        </a:rPr>
                        <a:t>31-2017</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a:effectLst/>
                          <a:latin typeface="+mn-lt"/>
                          <a:ea typeface="Calibri"/>
                          <a:cs typeface="Times New Roman"/>
                        </a:rPr>
                        <a:t>6.373.143.870</a:t>
                      </a:r>
                      <a:endParaRPr lang="es-CO" sz="1800">
                        <a:effectLst/>
                        <a:latin typeface="+mn-lt"/>
                        <a:ea typeface="Times New Roman"/>
                        <a:cs typeface="Times New Roman"/>
                      </a:endParaRPr>
                    </a:p>
                  </a:txBody>
                  <a:tcPr marL="68580" marR="68580" marT="0" marB="0"/>
                </a:tc>
              </a:tr>
              <a:tr h="365125">
                <a:tc>
                  <a:txBody>
                    <a:bodyPr/>
                    <a:lstStyle/>
                    <a:p>
                      <a:pPr algn="l">
                        <a:lnSpc>
                          <a:spcPct val="115000"/>
                        </a:lnSpc>
                        <a:spcAft>
                          <a:spcPts val="0"/>
                        </a:spcAft>
                      </a:pPr>
                      <a:r>
                        <a:rPr lang="es-ES" sz="1800" dirty="0">
                          <a:effectLst/>
                        </a:rPr>
                        <a:t>% Ejecución</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b="1">
                          <a:effectLst/>
                          <a:latin typeface="+mn-lt"/>
                          <a:ea typeface="Calibri"/>
                          <a:cs typeface="Times New Roman"/>
                        </a:rPr>
                        <a:t>95.38%</a:t>
                      </a:r>
                      <a:endParaRPr lang="es-CO" sz="1800">
                        <a:effectLst/>
                        <a:latin typeface="+mn-lt"/>
                        <a:ea typeface="Times New Roman"/>
                        <a:cs typeface="Times New Roman"/>
                      </a:endParaRPr>
                    </a:p>
                  </a:txBody>
                  <a:tcPr marL="68580" marR="68580" marT="0" marB="0"/>
                </a:tc>
              </a:tr>
              <a:tr h="365125">
                <a:tc>
                  <a:txBody>
                    <a:bodyPr/>
                    <a:lstStyle/>
                    <a:p>
                      <a:pPr algn="l">
                        <a:lnSpc>
                          <a:spcPct val="115000"/>
                        </a:lnSpc>
                        <a:spcAft>
                          <a:spcPts val="0"/>
                        </a:spcAft>
                      </a:pPr>
                      <a:r>
                        <a:rPr lang="es-ES" sz="1800" dirty="0">
                          <a:effectLst/>
                        </a:rPr>
                        <a:t>Por ejecutar</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a:effectLst/>
                          <a:latin typeface="+mn-lt"/>
                          <a:ea typeface="Calibri"/>
                          <a:cs typeface="Times New Roman"/>
                        </a:rPr>
                        <a:t>308.695.970</a:t>
                      </a:r>
                      <a:endParaRPr lang="es-CO" sz="1800">
                        <a:effectLst/>
                        <a:latin typeface="+mn-lt"/>
                        <a:ea typeface="Times New Roman"/>
                        <a:cs typeface="Times New Roman"/>
                      </a:endParaRPr>
                    </a:p>
                  </a:txBody>
                  <a:tcPr marL="68580" marR="68580" marT="0" marB="0"/>
                </a:tc>
              </a:tr>
              <a:tr h="365125">
                <a:tc>
                  <a:txBody>
                    <a:bodyPr/>
                    <a:lstStyle/>
                    <a:p>
                      <a:pPr algn="l">
                        <a:lnSpc>
                          <a:spcPct val="115000"/>
                        </a:lnSpc>
                        <a:spcAft>
                          <a:spcPts val="0"/>
                        </a:spcAft>
                      </a:pPr>
                      <a:r>
                        <a:rPr lang="es-ES" sz="1800" dirty="0">
                          <a:effectLst/>
                        </a:rPr>
                        <a:t>% Por ejecutar</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b="1" dirty="0">
                          <a:effectLst/>
                          <a:latin typeface="+mn-lt"/>
                          <a:ea typeface="Calibri"/>
                          <a:cs typeface="Times New Roman"/>
                        </a:rPr>
                        <a:t>4.62%</a:t>
                      </a:r>
                      <a:endParaRPr lang="es-CO" sz="1800" dirty="0">
                        <a:effectLst/>
                        <a:latin typeface="+mn-lt"/>
                        <a:ea typeface="Times New Roman"/>
                        <a:cs typeface="Times New Roman"/>
                      </a:endParaRPr>
                    </a:p>
                  </a:txBody>
                  <a:tcPr marL="68580" marR="68580" marT="0" marB="0"/>
                </a:tc>
              </a:tr>
            </a:tbl>
          </a:graphicData>
        </a:graphic>
      </p:graphicFrame>
      <p:graphicFrame>
        <p:nvGraphicFramePr>
          <p:cNvPr id="5" name="4 Tabla"/>
          <p:cNvGraphicFramePr>
            <a:graphicFrameLocks noGrp="1"/>
          </p:cNvGraphicFramePr>
          <p:nvPr>
            <p:extLst>
              <p:ext uri="{D42A27DB-BD31-4B8C-83A1-F6EECF244321}">
                <p14:modId xmlns:p14="http://schemas.microsoft.com/office/powerpoint/2010/main" val="2859367885"/>
              </p:ext>
            </p:extLst>
          </p:nvPr>
        </p:nvGraphicFramePr>
        <p:xfrm>
          <a:off x="1657350" y="4190999"/>
          <a:ext cx="9524999" cy="2190748"/>
        </p:xfrm>
        <a:graphic>
          <a:graphicData uri="http://schemas.openxmlformats.org/drawingml/2006/table">
            <a:tbl>
              <a:tblPr firstRow="1" firstCol="1" bandRow="1">
                <a:tableStyleId>{5C22544A-7EE6-4342-B048-85BDC9FD1C3A}</a:tableStyleId>
              </a:tblPr>
              <a:tblGrid>
                <a:gridCol w="5730844"/>
                <a:gridCol w="3794155"/>
              </a:tblGrid>
              <a:tr h="437924">
                <a:tc>
                  <a:txBody>
                    <a:bodyPr/>
                    <a:lstStyle/>
                    <a:p>
                      <a:pPr>
                        <a:lnSpc>
                          <a:spcPct val="115000"/>
                        </a:lnSpc>
                        <a:spcAft>
                          <a:spcPts val="0"/>
                        </a:spcAft>
                      </a:pPr>
                      <a:r>
                        <a:rPr lang="es-CO" sz="1800" dirty="0" smtClean="0">
                          <a:effectLst/>
                          <a:latin typeface="Calibri"/>
                          <a:ea typeface="Times New Roman"/>
                          <a:cs typeface="Times New Roman"/>
                        </a:rPr>
                        <a:t>LOS DOS GRANDES RUBROS DEL PRESUPUESTO</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dirty="0" smtClean="0">
                          <a:effectLst/>
                        </a:rPr>
                        <a:t>VIGENCIA 2017</a:t>
                      </a:r>
                      <a:endParaRPr lang="es-CO" sz="1800" dirty="0">
                        <a:effectLst/>
                        <a:latin typeface="Calibri"/>
                        <a:ea typeface="Times New Roman"/>
                        <a:cs typeface="Times New Roman"/>
                      </a:endParaRPr>
                    </a:p>
                  </a:txBody>
                  <a:tcPr marL="68580" marR="68580" marT="0" marB="0" anchor="ctr"/>
                </a:tc>
              </a:tr>
              <a:tr h="438206">
                <a:tc>
                  <a:txBody>
                    <a:bodyPr/>
                    <a:lstStyle/>
                    <a:p>
                      <a:pPr>
                        <a:lnSpc>
                          <a:spcPct val="115000"/>
                        </a:lnSpc>
                        <a:spcAft>
                          <a:spcPts val="0"/>
                        </a:spcAft>
                      </a:pPr>
                      <a:r>
                        <a:rPr lang="es-ES" sz="1800" dirty="0">
                          <a:effectLst/>
                        </a:rPr>
                        <a:t>Gastos de Personal</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5.374.062.000</a:t>
                      </a:r>
                      <a:endParaRPr lang="es-CO" sz="1800" dirty="0">
                        <a:effectLst/>
                        <a:latin typeface="+mn-lt"/>
                        <a:ea typeface="Times New Roman"/>
                        <a:cs typeface="Times New Roman"/>
                      </a:endParaRPr>
                    </a:p>
                  </a:txBody>
                  <a:tcPr marL="68580" marR="68580" marT="0" marB="0" anchor="ctr"/>
                </a:tc>
              </a:tr>
              <a:tr h="438206">
                <a:tc>
                  <a:txBody>
                    <a:bodyPr/>
                    <a:lstStyle/>
                    <a:p>
                      <a:pPr>
                        <a:lnSpc>
                          <a:spcPct val="115000"/>
                        </a:lnSpc>
                        <a:spcAft>
                          <a:spcPts val="0"/>
                        </a:spcAft>
                      </a:pPr>
                      <a:r>
                        <a:rPr lang="es-ES" sz="1800" dirty="0">
                          <a:effectLst/>
                        </a:rPr>
                        <a:t>% del total presupuestado</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b="1" dirty="0">
                          <a:effectLst/>
                          <a:latin typeface="+mn-lt"/>
                          <a:ea typeface="Calibri"/>
                          <a:cs typeface="Times New Roman"/>
                        </a:rPr>
                        <a:t>80%</a:t>
                      </a:r>
                      <a:endParaRPr lang="es-CO" sz="1800" b="1" dirty="0">
                        <a:effectLst/>
                        <a:latin typeface="+mn-lt"/>
                        <a:ea typeface="Times New Roman"/>
                        <a:cs typeface="Times New Roman"/>
                      </a:endParaRPr>
                    </a:p>
                  </a:txBody>
                  <a:tcPr marL="68580" marR="68580" marT="0" marB="0" anchor="ctr"/>
                </a:tc>
              </a:tr>
              <a:tr h="438206">
                <a:tc>
                  <a:txBody>
                    <a:bodyPr/>
                    <a:lstStyle/>
                    <a:p>
                      <a:pPr>
                        <a:lnSpc>
                          <a:spcPct val="115000"/>
                        </a:lnSpc>
                        <a:spcAft>
                          <a:spcPts val="0"/>
                        </a:spcAft>
                      </a:pPr>
                      <a:r>
                        <a:rPr lang="es-ES" sz="1800" dirty="0">
                          <a:effectLst/>
                        </a:rPr>
                        <a:t>Gastos Generales</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a:effectLst/>
                          <a:latin typeface="+mn-lt"/>
                          <a:ea typeface="Calibri"/>
                          <a:cs typeface="Times New Roman"/>
                        </a:rPr>
                        <a:t>1.307.777.840</a:t>
                      </a:r>
                      <a:endParaRPr lang="es-CO" sz="1800">
                        <a:effectLst/>
                        <a:latin typeface="+mn-lt"/>
                        <a:ea typeface="Times New Roman"/>
                        <a:cs typeface="Times New Roman"/>
                      </a:endParaRPr>
                    </a:p>
                  </a:txBody>
                  <a:tcPr marL="68580" marR="68580" marT="0" marB="0" anchor="ctr"/>
                </a:tc>
              </a:tr>
              <a:tr h="438206">
                <a:tc>
                  <a:txBody>
                    <a:bodyPr/>
                    <a:lstStyle/>
                    <a:p>
                      <a:pPr>
                        <a:lnSpc>
                          <a:spcPct val="115000"/>
                        </a:lnSpc>
                        <a:spcAft>
                          <a:spcPts val="0"/>
                        </a:spcAft>
                      </a:pPr>
                      <a:r>
                        <a:rPr lang="es-ES" sz="1800" dirty="0">
                          <a:effectLst/>
                        </a:rPr>
                        <a:t>% del total presupuestado</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b="1" dirty="0">
                          <a:effectLst/>
                          <a:latin typeface="+mn-lt"/>
                          <a:ea typeface="Calibri"/>
                          <a:cs typeface="Times New Roman"/>
                        </a:rPr>
                        <a:t>20%</a:t>
                      </a:r>
                      <a:endParaRPr lang="es-CO" sz="1800" b="1" dirty="0">
                        <a:effectLst/>
                        <a:latin typeface="+mn-lt"/>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6393255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3055721125"/>
              </p:ext>
            </p:extLst>
          </p:nvPr>
        </p:nvGraphicFramePr>
        <p:xfrm>
          <a:off x="1676398" y="1638301"/>
          <a:ext cx="9620251" cy="2133600"/>
        </p:xfrm>
        <a:graphic>
          <a:graphicData uri="http://schemas.openxmlformats.org/drawingml/2006/table">
            <a:tbl>
              <a:tblPr firstRow="1" firstCol="1" bandRow="1">
                <a:tableStyleId>{5C22544A-7EE6-4342-B048-85BDC9FD1C3A}</a:tableStyleId>
              </a:tblPr>
              <a:tblGrid>
                <a:gridCol w="5380487"/>
                <a:gridCol w="2765063"/>
                <a:gridCol w="1474701"/>
              </a:tblGrid>
              <a:tr h="426720">
                <a:tc>
                  <a:txBody>
                    <a:bodyPr/>
                    <a:lstStyle/>
                    <a:p>
                      <a:pPr algn="ctr">
                        <a:spcAft>
                          <a:spcPts val="0"/>
                        </a:spcAft>
                      </a:pPr>
                      <a:r>
                        <a:rPr lang="es-ES" sz="1800" dirty="0" smtClean="0">
                          <a:effectLst/>
                        </a:rPr>
                        <a:t>INGRESOS (Vig.2017)</a:t>
                      </a:r>
                      <a:endParaRPr lang="es-CO" sz="1800" dirty="0">
                        <a:effectLst/>
                        <a:latin typeface="Calibri"/>
                        <a:ea typeface="Calibri"/>
                        <a:cs typeface="Times New Roman"/>
                      </a:endParaRPr>
                    </a:p>
                  </a:txBody>
                  <a:tcPr marL="68580" marR="68580" marT="0" marB="0" anchor="ctr"/>
                </a:tc>
                <a:tc>
                  <a:txBody>
                    <a:bodyPr/>
                    <a:lstStyle/>
                    <a:p>
                      <a:pPr algn="ctr">
                        <a:spcAft>
                          <a:spcPts val="0"/>
                        </a:spcAft>
                      </a:pPr>
                      <a:r>
                        <a:rPr lang="es-ES" sz="1800" dirty="0" smtClean="0">
                          <a:effectLst/>
                        </a:rPr>
                        <a:t>VALOR</a:t>
                      </a:r>
                      <a:endParaRPr lang="es-CO" sz="1800" dirty="0">
                        <a:effectLst/>
                        <a:latin typeface="Calibri"/>
                        <a:ea typeface="Calibri"/>
                        <a:cs typeface="Times New Roman"/>
                      </a:endParaRPr>
                    </a:p>
                  </a:txBody>
                  <a:tcPr marL="68580" marR="68580" marT="0" marB="0" anchor="ctr"/>
                </a:tc>
                <a:tc>
                  <a:txBody>
                    <a:bodyPr/>
                    <a:lstStyle/>
                    <a:p>
                      <a:pPr algn="ctr">
                        <a:spcAft>
                          <a:spcPts val="0"/>
                        </a:spcAft>
                      </a:pPr>
                      <a:r>
                        <a:rPr lang="es-ES" sz="1800" dirty="0" smtClean="0">
                          <a:effectLst/>
                        </a:rPr>
                        <a:t>%</a:t>
                      </a:r>
                      <a:endParaRPr lang="es-CO" sz="1800" dirty="0">
                        <a:effectLst/>
                        <a:latin typeface="Calibri"/>
                        <a:ea typeface="Calibri"/>
                        <a:cs typeface="Times New Roman"/>
                      </a:endParaRPr>
                    </a:p>
                  </a:txBody>
                  <a:tcPr marL="68580" marR="68580" marT="0" marB="0" anchor="ctr"/>
                </a:tc>
              </a:tr>
              <a:tr h="426720">
                <a:tc>
                  <a:txBody>
                    <a:bodyPr/>
                    <a:lstStyle/>
                    <a:p>
                      <a:pPr algn="l">
                        <a:spcAft>
                          <a:spcPts val="0"/>
                        </a:spcAft>
                      </a:pPr>
                      <a:r>
                        <a:rPr lang="es-ES" sz="1800" dirty="0">
                          <a:effectLst/>
                        </a:rPr>
                        <a:t>Ingresos por recaudos cuota auditaje</a:t>
                      </a:r>
                      <a:endParaRPr lang="es-CO" sz="1800" dirty="0">
                        <a:effectLst/>
                        <a:latin typeface="Calibri"/>
                        <a:ea typeface="Calibri"/>
                        <a:cs typeface="Times New Roman"/>
                      </a:endParaRPr>
                    </a:p>
                  </a:txBody>
                  <a:tcPr marL="68580" marR="68580" marT="0" marB="0" anchor="ctr"/>
                </a:tc>
                <a:tc>
                  <a:txBody>
                    <a:bodyPr/>
                    <a:lstStyle/>
                    <a:p>
                      <a:pPr algn="l">
                        <a:spcAft>
                          <a:spcPts val="0"/>
                        </a:spcAft>
                      </a:pPr>
                      <a:r>
                        <a:rPr lang="es-ES" sz="1800" dirty="0" smtClean="0">
                          <a:solidFill>
                            <a:srgbClr val="000000"/>
                          </a:solidFill>
                          <a:effectLst/>
                          <a:latin typeface="+mn-lt"/>
                          <a:ea typeface="Calibri"/>
                          <a:cs typeface="Times New Roman"/>
                        </a:rPr>
                        <a:t>6.348.169.144</a:t>
                      </a:r>
                      <a:endParaRPr lang="es-CO" sz="1800" dirty="0">
                        <a:effectLst/>
                        <a:latin typeface="+mn-lt"/>
                        <a:ea typeface="Calibri"/>
                        <a:cs typeface="Times New Roman"/>
                      </a:endParaRPr>
                    </a:p>
                  </a:txBody>
                  <a:tcPr marL="68580" marR="68580" marT="0" marB="0" anchor="ctr"/>
                </a:tc>
                <a:tc>
                  <a:txBody>
                    <a:bodyPr/>
                    <a:lstStyle/>
                    <a:p>
                      <a:pPr algn="l">
                        <a:spcAft>
                          <a:spcPts val="0"/>
                        </a:spcAft>
                      </a:pPr>
                      <a:r>
                        <a:rPr lang="es-ES" sz="1800" dirty="0" smtClean="0">
                          <a:solidFill>
                            <a:srgbClr val="000000"/>
                          </a:solidFill>
                          <a:effectLst/>
                          <a:latin typeface="+mn-lt"/>
                          <a:ea typeface="Calibri"/>
                          <a:cs typeface="Times New Roman"/>
                        </a:rPr>
                        <a:t>99.65</a:t>
                      </a:r>
                      <a:endParaRPr lang="es-CO" sz="1800" dirty="0">
                        <a:effectLst/>
                        <a:latin typeface="+mn-lt"/>
                        <a:ea typeface="Calibri"/>
                        <a:cs typeface="Times New Roman"/>
                      </a:endParaRPr>
                    </a:p>
                  </a:txBody>
                  <a:tcPr marL="68580" marR="68580" marT="0" marB="0" anchor="ctr"/>
                </a:tc>
              </a:tr>
              <a:tr h="426720">
                <a:tc>
                  <a:txBody>
                    <a:bodyPr/>
                    <a:lstStyle/>
                    <a:p>
                      <a:pPr algn="l">
                        <a:spcAft>
                          <a:spcPts val="0"/>
                        </a:spcAft>
                      </a:pPr>
                      <a:r>
                        <a:rPr lang="es-ES" sz="1800" dirty="0">
                          <a:effectLst/>
                        </a:rPr>
                        <a:t>Otros Ingresos</a:t>
                      </a:r>
                      <a:endParaRPr lang="es-CO" sz="1800" dirty="0">
                        <a:effectLst/>
                        <a:latin typeface="Calibri"/>
                        <a:ea typeface="Calibri"/>
                        <a:cs typeface="Times New Roman"/>
                      </a:endParaRPr>
                    </a:p>
                  </a:txBody>
                  <a:tcPr marL="68580" marR="68580" marT="0" marB="0" anchor="ctr"/>
                </a:tc>
                <a:tc>
                  <a:txBody>
                    <a:bodyPr/>
                    <a:lstStyle/>
                    <a:p>
                      <a:pPr algn="l">
                        <a:spcAft>
                          <a:spcPts val="0"/>
                        </a:spcAft>
                      </a:pPr>
                      <a:r>
                        <a:rPr lang="es-ES" sz="1800">
                          <a:solidFill>
                            <a:srgbClr val="000000"/>
                          </a:solidFill>
                          <a:effectLst/>
                          <a:latin typeface="+mn-lt"/>
                          <a:ea typeface="Calibri"/>
                          <a:cs typeface="Times New Roman"/>
                        </a:rPr>
                        <a:t>21.402.879</a:t>
                      </a:r>
                      <a:endParaRPr lang="es-CO" sz="1800">
                        <a:effectLst/>
                        <a:latin typeface="+mn-lt"/>
                        <a:ea typeface="Calibri"/>
                        <a:cs typeface="Times New Roman"/>
                      </a:endParaRPr>
                    </a:p>
                  </a:txBody>
                  <a:tcPr marL="68580" marR="68580" marT="0" marB="0" anchor="ctr"/>
                </a:tc>
                <a:tc>
                  <a:txBody>
                    <a:bodyPr/>
                    <a:lstStyle/>
                    <a:p>
                      <a:pPr algn="l">
                        <a:spcAft>
                          <a:spcPts val="0"/>
                        </a:spcAft>
                      </a:pPr>
                      <a:r>
                        <a:rPr lang="es-ES" sz="1800" dirty="0" smtClean="0">
                          <a:solidFill>
                            <a:srgbClr val="000000"/>
                          </a:solidFill>
                          <a:effectLst/>
                          <a:latin typeface="+mn-lt"/>
                          <a:ea typeface="Calibri"/>
                          <a:cs typeface="Times New Roman"/>
                        </a:rPr>
                        <a:t>0.34</a:t>
                      </a:r>
                      <a:endParaRPr lang="es-CO" sz="1800" dirty="0">
                        <a:effectLst/>
                        <a:latin typeface="+mn-lt"/>
                        <a:ea typeface="Calibri"/>
                        <a:cs typeface="Times New Roman"/>
                      </a:endParaRPr>
                    </a:p>
                  </a:txBody>
                  <a:tcPr marL="68580" marR="68580" marT="0" marB="0" anchor="ctr"/>
                </a:tc>
              </a:tr>
              <a:tr h="426720">
                <a:tc>
                  <a:txBody>
                    <a:bodyPr/>
                    <a:lstStyle/>
                    <a:p>
                      <a:pPr algn="l">
                        <a:spcAft>
                          <a:spcPts val="0"/>
                        </a:spcAft>
                      </a:pPr>
                      <a:r>
                        <a:rPr lang="es-ES" sz="1800" dirty="0">
                          <a:effectLst/>
                        </a:rPr>
                        <a:t>Ingresos por rendimientos financieros</a:t>
                      </a:r>
                      <a:endParaRPr lang="es-CO" sz="1800" dirty="0">
                        <a:effectLst/>
                        <a:latin typeface="Calibri"/>
                        <a:ea typeface="Calibri"/>
                        <a:cs typeface="Times New Roman"/>
                      </a:endParaRPr>
                    </a:p>
                  </a:txBody>
                  <a:tcPr marL="68580" marR="68580" marT="0" marB="0" anchor="ctr"/>
                </a:tc>
                <a:tc>
                  <a:txBody>
                    <a:bodyPr/>
                    <a:lstStyle/>
                    <a:p>
                      <a:pPr algn="l">
                        <a:spcAft>
                          <a:spcPts val="0"/>
                        </a:spcAft>
                      </a:pPr>
                      <a:r>
                        <a:rPr lang="es-ES" sz="1800">
                          <a:solidFill>
                            <a:srgbClr val="000000"/>
                          </a:solidFill>
                          <a:effectLst/>
                          <a:latin typeface="+mn-lt"/>
                          <a:ea typeface="Calibri"/>
                          <a:cs typeface="Times New Roman"/>
                        </a:rPr>
                        <a:t>349.314</a:t>
                      </a:r>
                      <a:endParaRPr lang="es-CO" sz="1800">
                        <a:effectLst/>
                        <a:latin typeface="+mn-lt"/>
                        <a:ea typeface="Calibri"/>
                        <a:cs typeface="Times New Roman"/>
                      </a:endParaRPr>
                    </a:p>
                  </a:txBody>
                  <a:tcPr marL="68580" marR="68580" marT="0" marB="0" anchor="ctr"/>
                </a:tc>
                <a:tc>
                  <a:txBody>
                    <a:bodyPr/>
                    <a:lstStyle/>
                    <a:p>
                      <a:pPr algn="l">
                        <a:spcAft>
                          <a:spcPts val="0"/>
                        </a:spcAft>
                      </a:pPr>
                      <a:r>
                        <a:rPr lang="es-ES" sz="1800" dirty="0" smtClean="0">
                          <a:solidFill>
                            <a:srgbClr val="000000"/>
                          </a:solidFill>
                          <a:effectLst/>
                          <a:latin typeface="+mn-lt"/>
                          <a:ea typeface="Calibri"/>
                          <a:cs typeface="Times New Roman"/>
                        </a:rPr>
                        <a:t>0.01</a:t>
                      </a:r>
                      <a:endParaRPr lang="es-CO" sz="1800" dirty="0">
                        <a:effectLst/>
                        <a:latin typeface="+mn-lt"/>
                        <a:ea typeface="Calibri"/>
                        <a:cs typeface="Times New Roman"/>
                      </a:endParaRPr>
                    </a:p>
                  </a:txBody>
                  <a:tcPr marL="68580" marR="68580" marT="0" marB="0" anchor="ctr"/>
                </a:tc>
              </a:tr>
              <a:tr h="426720">
                <a:tc>
                  <a:txBody>
                    <a:bodyPr/>
                    <a:lstStyle/>
                    <a:p>
                      <a:pPr algn="l">
                        <a:spcAft>
                          <a:spcPts val="0"/>
                        </a:spcAft>
                      </a:pPr>
                      <a:r>
                        <a:rPr lang="es-ES" sz="1800" dirty="0">
                          <a:effectLst/>
                        </a:rPr>
                        <a:t>Total Ingresos:</a:t>
                      </a:r>
                      <a:endParaRPr lang="es-CO" sz="1800" dirty="0">
                        <a:effectLst/>
                        <a:latin typeface="Calibri"/>
                        <a:ea typeface="Calibri"/>
                        <a:cs typeface="Times New Roman"/>
                      </a:endParaRPr>
                    </a:p>
                  </a:txBody>
                  <a:tcPr marL="68580" marR="68580" marT="0" marB="0" anchor="ctr"/>
                </a:tc>
                <a:tc>
                  <a:txBody>
                    <a:bodyPr/>
                    <a:lstStyle/>
                    <a:p>
                      <a:pPr algn="l">
                        <a:spcAft>
                          <a:spcPts val="0"/>
                        </a:spcAft>
                      </a:pPr>
                      <a:r>
                        <a:rPr lang="es-ES" sz="1800" b="1" dirty="0" smtClean="0">
                          <a:solidFill>
                            <a:srgbClr val="000000"/>
                          </a:solidFill>
                          <a:effectLst/>
                          <a:latin typeface="+mn-lt"/>
                          <a:ea typeface="Calibri"/>
                          <a:cs typeface="Times New Roman"/>
                        </a:rPr>
                        <a:t>6.369.921.337</a:t>
                      </a:r>
                      <a:endParaRPr lang="es-CO" sz="1800" dirty="0">
                        <a:effectLst/>
                        <a:latin typeface="+mn-lt"/>
                        <a:ea typeface="Calibri"/>
                        <a:cs typeface="Times New Roman"/>
                      </a:endParaRPr>
                    </a:p>
                  </a:txBody>
                  <a:tcPr marL="68580" marR="68580" marT="0" marB="0" anchor="ctr"/>
                </a:tc>
                <a:tc>
                  <a:txBody>
                    <a:bodyPr/>
                    <a:lstStyle/>
                    <a:p>
                      <a:pPr algn="l">
                        <a:spcAft>
                          <a:spcPts val="0"/>
                        </a:spcAft>
                      </a:pPr>
                      <a:r>
                        <a:rPr lang="es-ES" sz="1800" b="1" dirty="0">
                          <a:solidFill>
                            <a:srgbClr val="000000"/>
                          </a:solidFill>
                          <a:effectLst/>
                          <a:latin typeface="+mn-lt"/>
                          <a:ea typeface="Calibri"/>
                          <a:cs typeface="Times New Roman"/>
                        </a:rPr>
                        <a:t>100.00</a:t>
                      </a:r>
                      <a:endParaRPr lang="es-CO" sz="1800" dirty="0">
                        <a:effectLst/>
                        <a:latin typeface="+mn-lt"/>
                        <a:ea typeface="Calibri"/>
                        <a:cs typeface="Times New Roman"/>
                      </a:endParaRPr>
                    </a:p>
                  </a:txBody>
                  <a:tcPr marL="68580" marR="68580" marT="0" marB="0" anchor="ctr"/>
                </a:tc>
              </a:tr>
            </a:tbl>
          </a:graphicData>
        </a:graphic>
      </p:graphicFrame>
      <p:sp>
        <p:nvSpPr>
          <p:cNvPr id="4" name="1 Título"/>
          <p:cNvSpPr>
            <a:spLocks noGrp="1"/>
          </p:cNvSpPr>
          <p:nvPr>
            <p:ph type="title"/>
          </p:nvPr>
        </p:nvSpPr>
        <p:spPr>
          <a:xfrm>
            <a:off x="1657351" y="624110"/>
            <a:ext cx="9582149" cy="899890"/>
          </a:xfrm>
        </p:spPr>
        <p:txBody>
          <a:bodyPr>
            <a:noAutofit/>
          </a:bodyPr>
          <a:lstStyle/>
          <a:p>
            <a:pPr algn="ctr"/>
            <a:r>
              <a:rPr lang="es-CO" sz="1800" dirty="0">
                <a:latin typeface="Arial Black" pitchFamily="34" charset="0"/>
              </a:rPr>
              <a:t>2</a:t>
            </a:r>
            <a:r>
              <a:rPr lang="es-CO" sz="1800" dirty="0" smtClean="0">
                <a:latin typeface="Arial Black" pitchFamily="34" charset="0"/>
              </a:rPr>
              <a:t> FORTALECIMIENTO INSTITUCIONAL</a:t>
            </a:r>
            <a:br>
              <a:rPr lang="es-CO" sz="1800" dirty="0" smtClean="0">
                <a:latin typeface="Arial Black" pitchFamily="34" charset="0"/>
              </a:rPr>
            </a:br>
            <a:r>
              <a:rPr lang="es-CO" sz="1800" dirty="0" smtClean="0">
                <a:latin typeface="Arial Black" pitchFamily="34" charset="0"/>
              </a:rPr>
              <a:t>2.3 RESULTADO GESTION TESORERIA</a:t>
            </a:r>
            <a:br>
              <a:rPr lang="es-CO" sz="1800" dirty="0" smtClean="0">
                <a:latin typeface="Arial Black" pitchFamily="34" charset="0"/>
              </a:rPr>
            </a:br>
            <a:r>
              <a:rPr lang="es-CO" sz="1800" dirty="0" smtClean="0">
                <a:latin typeface="Arial Black" pitchFamily="34" charset="0"/>
              </a:rPr>
              <a:t>(Pág. 1/2)</a:t>
            </a:r>
            <a:endParaRPr lang="es-CO" sz="1800" dirty="0">
              <a:latin typeface="Arial Black"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2050694248"/>
              </p:ext>
            </p:extLst>
          </p:nvPr>
        </p:nvGraphicFramePr>
        <p:xfrm>
          <a:off x="1657350" y="4133848"/>
          <a:ext cx="9658350" cy="1695452"/>
        </p:xfrm>
        <a:graphic>
          <a:graphicData uri="http://schemas.openxmlformats.org/drawingml/2006/table">
            <a:tbl>
              <a:tblPr firstRow="1" firstCol="1" bandRow="1">
                <a:tableStyleId>{5C22544A-7EE6-4342-B048-85BDC9FD1C3A}</a:tableStyleId>
              </a:tblPr>
              <a:tblGrid>
                <a:gridCol w="4549534"/>
                <a:gridCol w="3726747"/>
                <a:gridCol w="1382069"/>
              </a:tblGrid>
              <a:tr h="423863">
                <a:tc>
                  <a:txBody>
                    <a:bodyPr/>
                    <a:lstStyle/>
                    <a:p>
                      <a:pPr algn="ctr">
                        <a:spcAft>
                          <a:spcPts val="0"/>
                        </a:spcAft>
                      </a:pPr>
                      <a:r>
                        <a:rPr lang="es-ES" sz="1800" dirty="0" smtClean="0">
                          <a:effectLst/>
                        </a:rPr>
                        <a:t>GASTOS (Vig.2017)</a:t>
                      </a:r>
                      <a:endParaRPr lang="es-CO" sz="1800" dirty="0">
                        <a:effectLst/>
                        <a:latin typeface="Calibri"/>
                        <a:ea typeface="Calibri"/>
                        <a:cs typeface="Times New Roman"/>
                      </a:endParaRPr>
                    </a:p>
                  </a:txBody>
                  <a:tcPr marL="68580" marR="68580" marT="0" marB="0" anchor="ctr"/>
                </a:tc>
                <a:tc>
                  <a:txBody>
                    <a:bodyPr/>
                    <a:lstStyle/>
                    <a:p>
                      <a:pPr algn="ctr">
                        <a:spcAft>
                          <a:spcPts val="0"/>
                        </a:spcAft>
                      </a:pPr>
                      <a:r>
                        <a:rPr lang="es-ES" sz="1800" dirty="0" smtClean="0">
                          <a:effectLst/>
                        </a:rPr>
                        <a:t>VALOR</a:t>
                      </a:r>
                      <a:endParaRPr lang="es-CO" sz="1800" dirty="0">
                        <a:effectLst/>
                        <a:latin typeface="Calibri"/>
                        <a:ea typeface="Calibri"/>
                        <a:cs typeface="Times New Roman"/>
                      </a:endParaRPr>
                    </a:p>
                  </a:txBody>
                  <a:tcPr marL="68580" marR="68580" marT="0" marB="0" anchor="ctr"/>
                </a:tc>
                <a:tc>
                  <a:txBody>
                    <a:bodyPr/>
                    <a:lstStyle/>
                    <a:p>
                      <a:pPr algn="ctr">
                        <a:spcAft>
                          <a:spcPts val="0"/>
                        </a:spcAft>
                      </a:pPr>
                      <a:r>
                        <a:rPr lang="es-ES" sz="1800" dirty="0" smtClean="0">
                          <a:effectLst/>
                        </a:rPr>
                        <a:t>%</a:t>
                      </a:r>
                      <a:endParaRPr lang="es-CO" sz="1800" dirty="0">
                        <a:effectLst/>
                        <a:latin typeface="Calibri"/>
                        <a:ea typeface="Calibri"/>
                        <a:cs typeface="Times New Roman"/>
                      </a:endParaRPr>
                    </a:p>
                  </a:txBody>
                  <a:tcPr marL="68580" marR="68580" marT="0" marB="0" anchor="ctr"/>
                </a:tc>
              </a:tr>
              <a:tr h="423863">
                <a:tc>
                  <a:txBody>
                    <a:bodyPr/>
                    <a:lstStyle/>
                    <a:p>
                      <a:pPr algn="l">
                        <a:spcAft>
                          <a:spcPts val="0"/>
                        </a:spcAft>
                      </a:pPr>
                      <a:r>
                        <a:rPr lang="es-ES" sz="1800" dirty="0">
                          <a:effectLst/>
                        </a:rPr>
                        <a:t>Obligaciones Canceladas</a:t>
                      </a:r>
                      <a:endParaRPr lang="es-CO" sz="1800" dirty="0">
                        <a:effectLst/>
                        <a:latin typeface="Calibri"/>
                        <a:ea typeface="Calibri"/>
                        <a:cs typeface="Times New Roman"/>
                      </a:endParaRPr>
                    </a:p>
                  </a:txBody>
                  <a:tcPr marL="68580" marR="68580" marT="0" marB="0" anchor="ctr"/>
                </a:tc>
                <a:tc>
                  <a:txBody>
                    <a:bodyPr/>
                    <a:lstStyle/>
                    <a:p>
                      <a:pPr algn="just">
                        <a:spcAft>
                          <a:spcPts val="0"/>
                        </a:spcAft>
                      </a:pPr>
                      <a:r>
                        <a:rPr lang="es-ES" sz="1800" dirty="0">
                          <a:solidFill>
                            <a:srgbClr val="000000"/>
                          </a:solidFill>
                          <a:effectLst/>
                          <a:latin typeface="+mn-lt"/>
                          <a:ea typeface="Calibri"/>
                          <a:cs typeface="Times New Roman"/>
                        </a:rPr>
                        <a:t>6.367.213.821</a:t>
                      </a:r>
                      <a:endParaRPr lang="es-CO" sz="1800" dirty="0">
                        <a:effectLst/>
                        <a:latin typeface="+mn-lt"/>
                        <a:ea typeface="Calibri"/>
                        <a:cs typeface="Times New Roman"/>
                      </a:endParaRPr>
                    </a:p>
                  </a:txBody>
                  <a:tcPr marL="68580" marR="68580" marT="0" marB="0"/>
                </a:tc>
                <a:tc>
                  <a:txBody>
                    <a:bodyPr/>
                    <a:lstStyle/>
                    <a:p>
                      <a:pPr algn="just">
                        <a:spcAft>
                          <a:spcPts val="0"/>
                        </a:spcAft>
                      </a:pPr>
                      <a:r>
                        <a:rPr lang="es-ES" sz="1800" dirty="0">
                          <a:solidFill>
                            <a:srgbClr val="000000"/>
                          </a:solidFill>
                          <a:effectLst/>
                          <a:latin typeface="+mn-lt"/>
                          <a:ea typeface="Calibri"/>
                          <a:cs typeface="Times New Roman"/>
                        </a:rPr>
                        <a:t>99.96</a:t>
                      </a:r>
                      <a:endParaRPr lang="es-CO" sz="1800" dirty="0">
                        <a:effectLst/>
                        <a:latin typeface="+mn-lt"/>
                        <a:ea typeface="Calibri"/>
                        <a:cs typeface="Times New Roman"/>
                      </a:endParaRPr>
                    </a:p>
                  </a:txBody>
                  <a:tcPr marL="68580" marR="68580" marT="0" marB="0"/>
                </a:tc>
              </a:tr>
              <a:tr h="423863">
                <a:tc>
                  <a:txBody>
                    <a:bodyPr/>
                    <a:lstStyle/>
                    <a:p>
                      <a:pPr algn="l">
                        <a:spcAft>
                          <a:spcPts val="0"/>
                        </a:spcAft>
                      </a:pPr>
                      <a:r>
                        <a:rPr lang="es-ES" sz="1800" dirty="0">
                          <a:effectLst/>
                        </a:rPr>
                        <a:t>Gastos Financieros</a:t>
                      </a:r>
                      <a:endParaRPr lang="es-CO" sz="1800" dirty="0">
                        <a:effectLst/>
                        <a:latin typeface="Calibri"/>
                        <a:ea typeface="Calibri"/>
                        <a:cs typeface="Times New Roman"/>
                      </a:endParaRPr>
                    </a:p>
                  </a:txBody>
                  <a:tcPr marL="68580" marR="68580" marT="0" marB="0" anchor="ctr"/>
                </a:tc>
                <a:tc>
                  <a:txBody>
                    <a:bodyPr/>
                    <a:lstStyle/>
                    <a:p>
                      <a:pPr algn="just">
                        <a:spcAft>
                          <a:spcPts val="0"/>
                        </a:spcAft>
                      </a:pPr>
                      <a:r>
                        <a:rPr lang="es-ES" sz="1800">
                          <a:solidFill>
                            <a:srgbClr val="000000"/>
                          </a:solidFill>
                          <a:effectLst/>
                          <a:latin typeface="+mn-lt"/>
                          <a:ea typeface="Calibri"/>
                          <a:cs typeface="Times New Roman"/>
                        </a:rPr>
                        <a:t>2.707.516</a:t>
                      </a:r>
                      <a:endParaRPr lang="es-CO" sz="1800">
                        <a:effectLst/>
                        <a:latin typeface="+mn-lt"/>
                        <a:ea typeface="Calibri"/>
                        <a:cs typeface="Times New Roman"/>
                      </a:endParaRPr>
                    </a:p>
                  </a:txBody>
                  <a:tcPr marL="68580" marR="68580" marT="0" marB="0"/>
                </a:tc>
                <a:tc>
                  <a:txBody>
                    <a:bodyPr/>
                    <a:lstStyle/>
                    <a:p>
                      <a:pPr algn="just">
                        <a:spcAft>
                          <a:spcPts val="0"/>
                        </a:spcAft>
                      </a:pPr>
                      <a:r>
                        <a:rPr lang="es-ES" sz="1800">
                          <a:solidFill>
                            <a:srgbClr val="000000"/>
                          </a:solidFill>
                          <a:effectLst/>
                          <a:latin typeface="+mn-lt"/>
                          <a:ea typeface="Calibri"/>
                          <a:cs typeface="Times New Roman"/>
                        </a:rPr>
                        <a:t>0.04</a:t>
                      </a:r>
                      <a:endParaRPr lang="es-CO" sz="1800">
                        <a:effectLst/>
                        <a:latin typeface="+mn-lt"/>
                        <a:ea typeface="Calibri"/>
                        <a:cs typeface="Times New Roman"/>
                      </a:endParaRPr>
                    </a:p>
                  </a:txBody>
                  <a:tcPr marL="68580" marR="68580" marT="0" marB="0"/>
                </a:tc>
              </a:tr>
              <a:tr h="423863">
                <a:tc>
                  <a:txBody>
                    <a:bodyPr/>
                    <a:lstStyle/>
                    <a:p>
                      <a:pPr algn="l">
                        <a:spcAft>
                          <a:spcPts val="0"/>
                        </a:spcAft>
                      </a:pPr>
                      <a:r>
                        <a:rPr lang="es-ES" sz="1800" dirty="0">
                          <a:effectLst/>
                        </a:rPr>
                        <a:t>Total Gastos:</a:t>
                      </a:r>
                      <a:endParaRPr lang="es-CO" sz="1800" dirty="0">
                        <a:effectLst/>
                        <a:latin typeface="Calibri"/>
                        <a:ea typeface="Calibri"/>
                        <a:cs typeface="Times New Roman"/>
                      </a:endParaRPr>
                    </a:p>
                  </a:txBody>
                  <a:tcPr marL="68580" marR="68580" marT="0" marB="0" anchor="ctr"/>
                </a:tc>
                <a:tc>
                  <a:txBody>
                    <a:bodyPr/>
                    <a:lstStyle/>
                    <a:p>
                      <a:pPr algn="just">
                        <a:spcAft>
                          <a:spcPts val="0"/>
                        </a:spcAft>
                      </a:pPr>
                      <a:r>
                        <a:rPr lang="es-ES" sz="1800" b="1" dirty="0">
                          <a:solidFill>
                            <a:srgbClr val="000000"/>
                          </a:solidFill>
                          <a:effectLst/>
                          <a:latin typeface="+mn-lt"/>
                          <a:ea typeface="Calibri"/>
                          <a:cs typeface="Times New Roman"/>
                        </a:rPr>
                        <a:t>6.369.921.337</a:t>
                      </a:r>
                      <a:endParaRPr lang="es-CO" sz="1800" dirty="0">
                        <a:effectLst/>
                        <a:latin typeface="+mn-lt"/>
                        <a:ea typeface="Calibri"/>
                        <a:cs typeface="Times New Roman"/>
                      </a:endParaRPr>
                    </a:p>
                  </a:txBody>
                  <a:tcPr marL="68580" marR="68580" marT="0" marB="0"/>
                </a:tc>
                <a:tc>
                  <a:txBody>
                    <a:bodyPr/>
                    <a:lstStyle/>
                    <a:p>
                      <a:pPr algn="just">
                        <a:spcAft>
                          <a:spcPts val="0"/>
                        </a:spcAft>
                      </a:pPr>
                      <a:r>
                        <a:rPr lang="es-ES" sz="1800" b="1" dirty="0">
                          <a:solidFill>
                            <a:srgbClr val="000000"/>
                          </a:solidFill>
                          <a:effectLst/>
                          <a:latin typeface="+mn-lt"/>
                          <a:ea typeface="Calibri"/>
                          <a:cs typeface="Times New Roman"/>
                        </a:rPr>
                        <a:t>100.00</a:t>
                      </a:r>
                      <a:endParaRPr lang="es-CO" sz="1800" dirty="0">
                        <a:effectLst/>
                        <a:latin typeface="+mn-lt"/>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4610682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2868811654"/>
              </p:ext>
            </p:extLst>
          </p:nvPr>
        </p:nvGraphicFramePr>
        <p:xfrm>
          <a:off x="1314449" y="1885948"/>
          <a:ext cx="10190164" cy="2999866"/>
        </p:xfrm>
        <a:graphic>
          <a:graphicData uri="http://schemas.openxmlformats.org/drawingml/2006/table">
            <a:tbl>
              <a:tblPr firstRow="1" bandRow="1">
                <a:tableStyleId>{5C22544A-7EE6-4342-B048-85BDC9FD1C3A}</a:tableStyleId>
              </a:tblPr>
              <a:tblGrid>
                <a:gridCol w="6705601"/>
                <a:gridCol w="3484563"/>
              </a:tblGrid>
              <a:tr h="543353">
                <a:tc gridSpan="2">
                  <a:txBody>
                    <a:bodyPr/>
                    <a:lstStyle/>
                    <a:p>
                      <a:pPr algn="ctr"/>
                      <a:r>
                        <a:rPr lang="es-CO" sz="2000" dirty="0" smtClean="0"/>
                        <a:t>RESUMEN VIGENCIA</a:t>
                      </a:r>
                      <a:r>
                        <a:rPr lang="es-CO" sz="2000" baseline="0" dirty="0" smtClean="0"/>
                        <a:t> 2017</a:t>
                      </a:r>
                      <a:endParaRPr lang="es-CO" sz="2000" dirty="0"/>
                    </a:p>
                  </a:txBody>
                  <a:tcPr anchor="ctr"/>
                </a:tc>
                <a:tc hMerge="1">
                  <a:txBody>
                    <a:bodyPr/>
                    <a:lstStyle/>
                    <a:p>
                      <a:pPr algn="ctr"/>
                      <a:endParaRPr lang="es-CO" sz="2000" dirty="0"/>
                    </a:p>
                  </a:txBody>
                  <a:tcPr anchor="ctr"/>
                </a:tc>
              </a:tr>
              <a:tr h="543353">
                <a:tc>
                  <a:txBody>
                    <a:bodyPr/>
                    <a:lstStyle/>
                    <a:p>
                      <a:pPr algn="ctr"/>
                      <a:r>
                        <a:rPr lang="es-CO" sz="2000" b="1" dirty="0" smtClean="0"/>
                        <a:t>RUBROS</a:t>
                      </a:r>
                      <a:endParaRPr lang="es-CO" sz="2000" b="1" dirty="0"/>
                    </a:p>
                  </a:txBody>
                  <a:tcPr anchor="ctr"/>
                </a:tc>
                <a:tc>
                  <a:txBody>
                    <a:bodyPr/>
                    <a:lstStyle/>
                    <a:p>
                      <a:pPr algn="ctr"/>
                      <a:r>
                        <a:rPr lang="es-CO" sz="2000" b="1" dirty="0" smtClean="0"/>
                        <a:t>VALOR</a:t>
                      </a:r>
                      <a:endParaRPr lang="es-CO" sz="2000" b="1" dirty="0"/>
                    </a:p>
                  </a:txBody>
                  <a:tcPr anchor="ctr"/>
                </a:tc>
              </a:tr>
              <a:tr h="409433">
                <a:tc>
                  <a:txBody>
                    <a:bodyPr/>
                    <a:lstStyle/>
                    <a:p>
                      <a:r>
                        <a:rPr lang="es-CO" sz="2000" b="0" dirty="0" smtClean="0"/>
                        <a:t>TOTAL INGRESOS</a:t>
                      </a:r>
                      <a:endParaRPr lang="es-CO" sz="2000" b="0" dirty="0"/>
                    </a:p>
                  </a:txBody>
                  <a:tcPr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CO" sz="2000" b="0" dirty="0" smtClean="0"/>
                        <a:t>$6.369.921.337</a:t>
                      </a:r>
                      <a:endParaRPr lang="es-CO" sz="2000" b="0" dirty="0" smtClean="0"/>
                    </a:p>
                    <a:p>
                      <a:endParaRPr lang="es-CO" sz="2000" b="0" dirty="0"/>
                    </a:p>
                  </a:txBody>
                  <a:tcPr anchor="ctr"/>
                </a:tc>
              </a:tr>
              <a:tr h="540907">
                <a:tc>
                  <a:txBody>
                    <a:bodyPr/>
                    <a:lstStyle/>
                    <a:p>
                      <a:r>
                        <a:rPr lang="es-CO" sz="2000" b="0" dirty="0" smtClean="0"/>
                        <a:t>TOTAL PAGOS</a:t>
                      </a:r>
                      <a:endParaRPr lang="es-CO" sz="2000" b="0" dirty="0"/>
                    </a:p>
                  </a:txBody>
                  <a:tcPr anchor="ctr"/>
                </a:tc>
                <a:tc>
                  <a:txBody>
                    <a:bodyPr/>
                    <a:lstStyle/>
                    <a:p>
                      <a:r>
                        <a:rPr lang="es-CO" sz="2000" b="0" dirty="0" smtClean="0"/>
                        <a:t>$ 6.369.921.337</a:t>
                      </a:r>
                    </a:p>
                    <a:p>
                      <a:endParaRPr lang="es-CO" sz="2000" b="0" dirty="0"/>
                    </a:p>
                  </a:txBody>
                  <a:tcPr anchor="ctr"/>
                </a:tc>
              </a:tr>
              <a:tr h="511080">
                <a:tc>
                  <a:txBody>
                    <a:bodyPr/>
                    <a:lstStyle/>
                    <a:p>
                      <a:r>
                        <a:rPr lang="es-CO" sz="2000" b="0" dirty="0" smtClean="0"/>
                        <a:t>EXCEDENTE O (DEFICIT) DE TESORERIA</a:t>
                      </a:r>
                      <a:endParaRPr lang="es-CO" sz="2000" b="0" dirty="0"/>
                    </a:p>
                  </a:txBody>
                  <a:tcPr anchor="ctr"/>
                </a:tc>
                <a:tc>
                  <a:txBody>
                    <a:bodyPr/>
                    <a:lstStyle/>
                    <a:p>
                      <a:r>
                        <a:rPr lang="es-CO" sz="2000" b="0" smtClean="0">
                          <a:solidFill>
                            <a:schemeClr val="tx1"/>
                          </a:solidFill>
                        </a:rPr>
                        <a:t>$ </a:t>
                      </a:r>
                      <a:r>
                        <a:rPr lang="es-CO" sz="2000" b="0" smtClean="0">
                          <a:solidFill>
                            <a:schemeClr val="tx1"/>
                          </a:solidFill>
                        </a:rPr>
                        <a:t>0.00</a:t>
                      </a:r>
                      <a:endParaRPr lang="es-CO" sz="2000" b="1" dirty="0">
                        <a:solidFill>
                          <a:schemeClr val="tx1"/>
                        </a:solidFill>
                      </a:endParaRPr>
                    </a:p>
                  </a:txBody>
                  <a:tcPr anchor="ctr">
                    <a:noFill/>
                  </a:tcPr>
                </a:tc>
              </a:tr>
            </a:tbl>
          </a:graphicData>
        </a:graphic>
      </p:graphicFrame>
      <p:sp>
        <p:nvSpPr>
          <p:cNvPr id="7" name="1 Título"/>
          <p:cNvSpPr>
            <a:spLocks noGrp="1"/>
          </p:cNvSpPr>
          <p:nvPr>
            <p:ph type="title"/>
          </p:nvPr>
        </p:nvSpPr>
        <p:spPr>
          <a:xfrm>
            <a:off x="1409701" y="624110"/>
            <a:ext cx="10001249" cy="957040"/>
          </a:xfrm>
        </p:spPr>
        <p:txBody>
          <a:bodyPr>
            <a:noAutofit/>
          </a:bodyPr>
          <a:lstStyle/>
          <a:p>
            <a:pPr algn="ctr"/>
            <a:r>
              <a:rPr lang="es-CO" sz="1800" dirty="0" smtClean="0">
                <a:latin typeface="Arial Black" pitchFamily="34" charset="0"/>
              </a:rPr>
              <a:t>4 FORTALECIMIENTO INSTITUCIONAL</a:t>
            </a:r>
            <a:br>
              <a:rPr lang="es-CO" sz="1800" dirty="0" smtClean="0">
                <a:latin typeface="Arial Black" pitchFamily="34" charset="0"/>
              </a:rPr>
            </a:br>
            <a:r>
              <a:rPr lang="es-CO" sz="1800" dirty="0" smtClean="0">
                <a:latin typeface="Arial Black" pitchFamily="34" charset="0"/>
              </a:rPr>
              <a:t>2.3 RESULTADO GESTION TESORERIA</a:t>
            </a:r>
            <a:br>
              <a:rPr lang="es-CO" sz="1800" dirty="0" smtClean="0">
                <a:latin typeface="Arial Black" pitchFamily="34" charset="0"/>
              </a:rPr>
            </a:br>
            <a:r>
              <a:rPr lang="es-CO" sz="1800" dirty="0" smtClean="0">
                <a:latin typeface="Arial Black" pitchFamily="34" charset="0"/>
              </a:rPr>
              <a:t>(Pág. 2/2)</a:t>
            </a:r>
            <a:endParaRPr lang="es-CO" sz="1800" dirty="0">
              <a:latin typeface="Arial Black" pitchFamily="34" charset="0"/>
            </a:endParaRPr>
          </a:p>
        </p:txBody>
      </p:sp>
    </p:spTree>
    <p:extLst>
      <p:ext uri="{BB962C8B-B14F-4D97-AF65-F5344CB8AC3E}">
        <p14:creationId xmlns:p14="http://schemas.microsoft.com/office/powerpoint/2010/main" val="20229820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98765" y="342900"/>
            <a:ext cx="11005848" cy="1162050"/>
          </a:xfrm>
        </p:spPr>
        <p:txBody>
          <a:bodyPr anchor="ctr">
            <a:normAutofit/>
          </a:bodyPr>
          <a:lstStyle/>
          <a:p>
            <a:pPr algn="ctr"/>
            <a:r>
              <a:rPr lang="es-CO" sz="2400" dirty="0" smtClean="0">
                <a:solidFill>
                  <a:srgbClr val="FF0000"/>
                </a:solidFill>
                <a:latin typeface="Arial Black" pitchFamily="34" charset="0"/>
              </a:rPr>
              <a:t>Temática</a:t>
            </a:r>
            <a:endParaRPr lang="es-CO" sz="2400" dirty="0">
              <a:solidFill>
                <a:srgbClr val="FF0000"/>
              </a:solidFill>
              <a:latin typeface="Arial Black" pitchFamily="34" charset="0"/>
            </a:endParaRPr>
          </a:p>
        </p:txBody>
      </p:sp>
      <p:sp>
        <p:nvSpPr>
          <p:cNvPr id="4" name="2 Marcador de contenido"/>
          <p:cNvSpPr>
            <a:spLocks noGrp="1"/>
          </p:cNvSpPr>
          <p:nvPr>
            <p:ph idx="1"/>
          </p:nvPr>
        </p:nvSpPr>
        <p:spPr>
          <a:xfrm>
            <a:off x="2057400" y="1352550"/>
            <a:ext cx="9239250" cy="5245677"/>
          </a:xfrm>
        </p:spPr>
        <p:txBody>
          <a:bodyPr>
            <a:normAutofit lnSpcReduction="10000"/>
          </a:bodyPr>
          <a:lstStyle/>
          <a:p>
            <a:pPr>
              <a:spcBef>
                <a:spcPts val="575"/>
              </a:spcBef>
              <a:buSzPct val="85000"/>
              <a:buFont typeface="Wingdings" pitchFamily="2" charset="2"/>
              <a:buChar char="v"/>
              <a:defRPr/>
            </a:pPr>
            <a:r>
              <a:rPr lang="es-ES" sz="1600" b="1" dirty="0" smtClean="0">
                <a:latin typeface="Arial Black" panose="020B0A04020102020204" pitchFamily="34" charset="0"/>
                <a:cs typeface="Times" pitchFamily="18" charset="0"/>
              </a:rPr>
              <a:t>1. GESTION FISCAL</a:t>
            </a:r>
            <a:r>
              <a:rPr lang="es-ES" sz="1900" b="1" dirty="0" smtClean="0">
                <a:latin typeface="+mj-lt"/>
                <a:cs typeface="Times" pitchFamily="18" charset="0"/>
              </a:rPr>
              <a:t>.</a:t>
            </a:r>
          </a:p>
          <a:p>
            <a:pPr marL="604838" lvl="1">
              <a:spcBef>
                <a:spcPts val="375"/>
              </a:spcBef>
              <a:buSzPct val="85000"/>
              <a:buFont typeface="Wingdings" pitchFamily="2" charset="2"/>
              <a:buChar char="v"/>
              <a:defRPr/>
            </a:pPr>
            <a:r>
              <a:rPr lang="es-ES" sz="1600" b="1" dirty="0" smtClean="0">
                <a:latin typeface="Arial" pitchFamily="34" charset="0"/>
                <a:cs typeface="Arial" pitchFamily="34" charset="0"/>
              </a:rPr>
              <a:t>1.1 Auditoria.</a:t>
            </a:r>
          </a:p>
          <a:p>
            <a:pPr marL="1062038" lvl="2" indent="-285750">
              <a:spcBef>
                <a:spcPts val="375"/>
              </a:spcBef>
              <a:buSzPct val="85000"/>
              <a:buFont typeface="Wingdings" pitchFamily="2" charset="2"/>
              <a:buChar char="v"/>
              <a:defRPr/>
            </a:pPr>
            <a:r>
              <a:rPr lang="es-CO" sz="1600" b="1" dirty="0" smtClean="0">
                <a:latin typeface="Arial" pitchFamily="34" charset="0"/>
                <a:cs typeface="Arial" pitchFamily="34" charset="0"/>
              </a:rPr>
              <a:t>1.1.1 Programación del PGA.</a:t>
            </a:r>
          </a:p>
          <a:p>
            <a:pPr marL="1062038" lvl="2" indent="-285750">
              <a:spcBef>
                <a:spcPts val="375"/>
              </a:spcBef>
              <a:buSzPct val="85000"/>
              <a:buFont typeface="Wingdings" pitchFamily="2" charset="2"/>
              <a:buChar char="v"/>
              <a:defRPr/>
            </a:pPr>
            <a:r>
              <a:rPr lang="es-CO" sz="1600" b="1" dirty="0" smtClean="0">
                <a:latin typeface="Arial" pitchFamily="34" charset="0"/>
                <a:cs typeface="Arial" pitchFamily="34" charset="0"/>
              </a:rPr>
              <a:t>     1.1.2 Cumplimiento del PGA</a:t>
            </a:r>
            <a:endParaRPr lang="es-ES" sz="1600" dirty="0" smtClean="0">
              <a:latin typeface="Arial" pitchFamily="34" charset="0"/>
              <a:cs typeface="Arial" pitchFamily="34" charset="0"/>
            </a:endParaRPr>
          </a:p>
          <a:p>
            <a:pPr marL="1085850" lvl="1">
              <a:spcBef>
                <a:spcPts val="375"/>
              </a:spcBef>
              <a:buSzPct val="85000"/>
              <a:buFont typeface="Wingdings" pitchFamily="2" charset="2"/>
              <a:buChar char="v"/>
              <a:defRPr/>
            </a:pPr>
            <a:r>
              <a:rPr lang="es-ES" sz="1600" b="1" dirty="0" smtClean="0">
                <a:latin typeface="Arial" pitchFamily="34" charset="0"/>
                <a:cs typeface="Arial" pitchFamily="34" charset="0"/>
              </a:rPr>
              <a:t>     1.1.3 Resultado del PGA</a:t>
            </a:r>
          </a:p>
          <a:p>
            <a:pPr marL="1085850" lvl="1">
              <a:spcBef>
                <a:spcPts val="375"/>
              </a:spcBef>
              <a:buSzPct val="85000"/>
              <a:buFont typeface="Wingdings" pitchFamily="2" charset="2"/>
              <a:buChar char="v"/>
              <a:defRPr/>
            </a:pPr>
            <a:r>
              <a:rPr lang="es-ES" b="1" dirty="0">
                <a:latin typeface="Arial" pitchFamily="34" charset="0"/>
                <a:cs typeface="Arial" pitchFamily="34" charset="0"/>
              </a:rPr>
              <a:t> </a:t>
            </a:r>
            <a:r>
              <a:rPr lang="es-ES" b="1" dirty="0" smtClean="0">
                <a:latin typeface="Arial" pitchFamily="34" charset="0"/>
                <a:cs typeface="Arial" pitchFamily="34" charset="0"/>
              </a:rPr>
              <a:t>    1.2 Responsabilidad Fiscal</a:t>
            </a:r>
          </a:p>
          <a:p>
            <a:pPr marL="1085850" lvl="1">
              <a:spcBef>
                <a:spcPts val="375"/>
              </a:spcBef>
              <a:buSzPct val="85000"/>
              <a:buFont typeface="Wingdings" pitchFamily="2" charset="2"/>
              <a:buChar char="v"/>
              <a:defRPr/>
            </a:pPr>
            <a:r>
              <a:rPr lang="es-ES" sz="1600" b="1" dirty="0">
                <a:latin typeface="Arial" pitchFamily="34" charset="0"/>
                <a:cs typeface="Arial" pitchFamily="34" charset="0"/>
              </a:rPr>
              <a:t> </a:t>
            </a:r>
            <a:r>
              <a:rPr lang="es-ES" sz="1600" b="1" dirty="0" smtClean="0">
                <a:latin typeface="Arial" pitchFamily="34" charset="0"/>
                <a:cs typeface="Arial" pitchFamily="34" charset="0"/>
              </a:rPr>
              <a:t>    1.3 Jurisdicción Coactiva</a:t>
            </a:r>
          </a:p>
          <a:p>
            <a:pPr marL="1085850" lvl="1">
              <a:spcBef>
                <a:spcPts val="375"/>
              </a:spcBef>
              <a:buSzPct val="85000"/>
              <a:buFont typeface="Wingdings" pitchFamily="2" charset="2"/>
              <a:buChar char="v"/>
              <a:defRPr/>
            </a:pPr>
            <a:r>
              <a:rPr lang="es-ES" b="1" dirty="0">
                <a:latin typeface="Arial" pitchFamily="34" charset="0"/>
                <a:cs typeface="Arial" pitchFamily="34" charset="0"/>
              </a:rPr>
              <a:t> </a:t>
            </a:r>
            <a:r>
              <a:rPr lang="es-ES" b="1" dirty="0" smtClean="0">
                <a:latin typeface="Arial" pitchFamily="34" charset="0"/>
                <a:cs typeface="Arial" pitchFamily="34" charset="0"/>
              </a:rPr>
              <a:t>    1.4 Participación Ciudadana</a:t>
            </a:r>
          </a:p>
          <a:p>
            <a:pPr marL="1085850" lvl="1">
              <a:spcBef>
                <a:spcPts val="375"/>
              </a:spcBef>
              <a:buSzPct val="85000"/>
              <a:buFont typeface="Wingdings" pitchFamily="2" charset="2"/>
              <a:buChar char="v"/>
              <a:defRPr/>
            </a:pPr>
            <a:r>
              <a:rPr lang="es-ES" b="1" dirty="0">
                <a:latin typeface="Arial" pitchFamily="34" charset="0"/>
                <a:cs typeface="Arial" pitchFamily="34" charset="0"/>
              </a:rPr>
              <a:t> </a:t>
            </a:r>
            <a:r>
              <a:rPr lang="es-ES" b="1" dirty="0" smtClean="0">
                <a:latin typeface="Arial" pitchFamily="34" charset="0"/>
                <a:cs typeface="Arial" pitchFamily="34" charset="0"/>
              </a:rPr>
              <a:t>    1.5 Fortalecimiento a la Participación Ciudadana</a:t>
            </a:r>
          </a:p>
          <a:p>
            <a:pPr marL="685800" indent="-285750">
              <a:spcBef>
                <a:spcPts val="375"/>
              </a:spcBef>
              <a:buSzPct val="85000"/>
              <a:buFont typeface="Wingdings" pitchFamily="2" charset="2"/>
              <a:buChar char="v"/>
              <a:defRPr/>
            </a:pPr>
            <a:r>
              <a:rPr lang="es-ES" sz="1600" b="1" dirty="0" smtClean="0">
                <a:latin typeface="Arial Black" pitchFamily="34" charset="0"/>
                <a:cs typeface="Arial" pitchFamily="34" charset="0"/>
              </a:rPr>
              <a:t>2. FORTALECIMIENTO INSTITUCIONAL</a:t>
            </a:r>
            <a:endParaRPr lang="es-ES" sz="1600" b="1" dirty="0" smtClean="0">
              <a:latin typeface="Arial Black" panose="020B0A04020102020204" pitchFamily="34" charset="0"/>
            </a:endParaRPr>
          </a:p>
          <a:p>
            <a:pPr marL="1062038" lvl="2" indent="-285750">
              <a:spcBef>
                <a:spcPts val="575"/>
              </a:spcBef>
              <a:buClr>
                <a:schemeClr val="accent1"/>
              </a:buClr>
              <a:buSzPct val="85000"/>
              <a:buFont typeface="Wingdings" pitchFamily="2" charset="2"/>
              <a:buChar char="v"/>
              <a:defRPr/>
            </a:pPr>
            <a:r>
              <a:rPr lang="es-ES" sz="1600" b="1" dirty="0" smtClean="0">
                <a:latin typeface="Arial" pitchFamily="34" charset="0"/>
                <a:cs typeface="Arial" pitchFamily="34" charset="0"/>
              </a:rPr>
              <a:t>      2.1 Resultados de la Gestión Jurídica</a:t>
            </a:r>
          </a:p>
          <a:p>
            <a:pPr marL="1062038" lvl="2" indent="-285750">
              <a:spcBef>
                <a:spcPts val="575"/>
              </a:spcBef>
              <a:buClr>
                <a:schemeClr val="accent1"/>
              </a:buClr>
              <a:buSzPct val="85000"/>
              <a:buFont typeface="Wingdings" pitchFamily="2" charset="2"/>
              <a:buChar char="v"/>
              <a:defRPr/>
            </a:pPr>
            <a:r>
              <a:rPr lang="es-ES" sz="1600" b="1" dirty="0" smtClean="0">
                <a:latin typeface="Arial" pitchFamily="34" charset="0"/>
                <a:cs typeface="Arial" pitchFamily="34" charset="0"/>
              </a:rPr>
              <a:t>      2.2 Resultados de la Gestión Presupuesto</a:t>
            </a:r>
          </a:p>
          <a:p>
            <a:pPr marL="1062038" lvl="2" indent="-285750">
              <a:spcBef>
                <a:spcPts val="575"/>
              </a:spcBef>
              <a:buClr>
                <a:schemeClr val="accent1"/>
              </a:buClr>
              <a:buSzPct val="85000"/>
              <a:buFont typeface="Wingdings" pitchFamily="2" charset="2"/>
              <a:buChar char="v"/>
              <a:defRPr/>
            </a:pPr>
            <a:r>
              <a:rPr lang="es-ES" sz="1600" b="1" dirty="0">
                <a:latin typeface="Arial" pitchFamily="34" charset="0"/>
                <a:cs typeface="Arial" pitchFamily="34" charset="0"/>
              </a:rPr>
              <a:t> </a:t>
            </a:r>
            <a:r>
              <a:rPr lang="es-ES" sz="1600" b="1" dirty="0" smtClean="0">
                <a:latin typeface="Arial" pitchFamily="34" charset="0"/>
                <a:cs typeface="Arial" pitchFamily="34" charset="0"/>
              </a:rPr>
              <a:t>     2.3 Resultados de la Gestión Tesorería</a:t>
            </a:r>
          </a:p>
          <a:p>
            <a:pPr marL="1062038" lvl="2" indent="-285750">
              <a:spcBef>
                <a:spcPts val="575"/>
              </a:spcBef>
              <a:buClr>
                <a:schemeClr val="accent1"/>
              </a:buClr>
              <a:buSzPct val="85000"/>
              <a:buFont typeface="Wingdings" pitchFamily="2" charset="2"/>
              <a:buChar char="v"/>
              <a:defRPr/>
            </a:pPr>
            <a:r>
              <a:rPr lang="es-ES" sz="1600" b="1" dirty="0">
                <a:latin typeface="Arial" pitchFamily="34" charset="0"/>
                <a:cs typeface="Arial" pitchFamily="34" charset="0"/>
              </a:rPr>
              <a:t> </a:t>
            </a:r>
            <a:r>
              <a:rPr lang="es-ES" sz="1600" b="1" dirty="0" smtClean="0">
                <a:latin typeface="Arial" pitchFamily="34" charset="0"/>
                <a:cs typeface="Arial" pitchFamily="34" charset="0"/>
              </a:rPr>
              <a:t>     2.4 Resultados de la Gestión Talento Humano</a:t>
            </a:r>
          </a:p>
          <a:p>
            <a:pPr marL="1062038" lvl="2" indent="-285750">
              <a:spcBef>
                <a:spcPts val="575"/>
              </a:spcBef>
              <a:buClr>
                <a:schemeClr val="accent1"/>
              </a:buClr>
              <a:buSzPct val="85000"/>
              <a:buFont typeface="Wingdings" pitchFamily="2" charset="2"/>
              <a:buChar char="v"/>
              <a:defRPr/>
            </a:pPr>
            <a:r>
              <a:rPr lang="es-ES" sz="1600" b="1" dirty="0">
                <a:latin typeface="Arial" pitchFamily="34" charset="0"/>
                <a:cs typeface="Arial" pitchFamily="34" charset="0"/>
              </a:rPr>
              <a:t> </a:t>
            </a:r>
            <a:r>
              <a:rPr lang="es-ES" sz="1600" b="1" dirty="0" smtClean="0">
                <a:latin typeface="Arial" pitchFamily="34" charset="0"/>
                <a:cs typeface="Arial" pitchFamily="34" charset="0"/>
              </a:rPr>
              <a:t>     2.5 Plan de Adquisiciones</a:t>
            </a:r>
          </a:p>
          <a:p>
            <a:pPr marL="352426" indent="-285750">
              <a:spcBef>
                <a:spcPts val="575"/>
              </a:spcBef>
              <a:buSzPct val="85000"/>
              <a:buFont typeface="Wingdings" pitchFamily="2" charset="2"/>
              <a:buChar char="v"/>
              <a:defRPr/>
            </a:pPr>
            <a:r>
              <a:rPr lang="es-CO" sz="1600" b="1" dirty="0">
                <a:latin typeface="Arial" pitchFamily="34" charset="0"/>
                <a:cs typeface="Arial" pitchFamily="34" charset="0"/>
              </a:rPr>
              <a:t> </a:t>
            </a:r>
            <a:r>
              <a:rPr lang="es-ES" sz="1600" b="1" dirty="0" smtClean="0">
                <a:latin typeface="Arial Black" panose="020B0A04020102020204" pitchFamily="34" charset="0"/>
              </a:rPr>
              <a:t>3. CONTROL INTERNO</a:t>
            </a:r>
          </a:p>
          <a:p>
            <a:pPr marL="352426" indent="-285750">
              <a:spcBef>
                <a:spcPts val="575"/>
              </a:spcBef>
              <a:buSzPct val="85000"/>
              <a:buFont typeface="Wingdings" pitchFamily="2" charset="2"/>
              <a:buChar char="v"/>
              <a:defRPr/>
            </a:pPr>
            <a:r>
              <a:rPr lang="es-CO" sz="1600" b="1" dirty="0" smtClean="0">
                <a:latin typeface="Arial Black" panose="020B0A04020102020204" pitchFamily="34" charset="0"/>
              </a:rPr>
              <a:t> 4. CUMPLIMIENTO PLAN ESTRATEGICO</a:t>
            </a:r>
          </a:p>
          <a:p>
            <a:pPr marL="352426" indent="-285750">
              <a:spcBef>
                <a:spcPts val="575"/>
              </a:spcBef>
              <a:buSzPct val="85000"/>
              <a:buFont typeface="Wingdings" pitchFamily="2" charset="2"/>
              <a:buChar char="v"/>
              <a:defRPr/>
            </a:pPr>
            <a:r>
              <a:rPr lang="es-CO" sz="1600" b="1" dirty="0" smtClean="0">
                <a:latin typeface="Arial Black" panose="020B0A04020102020204" pitchFamily="34" charset="0"/>
              </a:rPr>
              <a:t> 5. LOGROS RELEVANTES DE LA CDB</a:t>
            </a:r>
            <a:endParaRPr lang="es-ES" sz="1600" dirty="0" smtClean="0">
              <a:latin typeface="Arial Black" panose="020B0A04020102020204" pitchFamily="34" charset="0"/>
            </a:endParaRPr>
          </a:p>
          <a:p>
            <a:pPr marL="514350" indent="-514350" algn="just" eaLnBrk="1" fontAlgn="auto" hangingPunct="1">
              <a:spcAft>
                <a:spcPts val="0"/>
              </a:spcAft>
              <a:buFont typeface="+mj-lt"/>
              <a:buAutoNum type="arabicPeriod"/>
              <a:defRPr/>
            </a:pPr>
            <a:endParaRPr lang="es-CO" dirty="0" smtClean="0">
              <a:latin typeface="Berlin Sans FB" pitchFamily="34" charset="0"/>
            </a:endParaRPr>
          </a:p>
          <a:p>
            <a:pPr marL="320040" indent="-320040" eaLnBrk="1" fontAlgn="auto" hangingPunct="1">
              <a:spcAft>
                <a:spcPts val="0"/>
              </a:spcAft>
              <a:buFont typeface="Wingdings"/>
              <a:buChar char=""/>
              <a:defRPr/>
            </a:pPr>
            <a:endParaRPr lang="es-CO" dirty="0"/>
          </a:p>
        </p:txBody>
      </p:sp>
    </p:spTree>
    <p:extLst>
      <p:ext uri="{BB962C8B-B14F-4D97-AF65-F5344CB8AC3E}">
        <p14:creationId xmlns:p14="http://schemas.microsoft.com/office/powerpoint/2010/main" val="38753488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Marcador de contenido"/>
          <p:cNvGraphicFramePr>
            <a:graphicFrameLocks noGrp="1"/>
          </p:cNvGraphicFramePr>
          <p:nvPr>
            <p:ph idx="1"/>
            <p:extLst>
              <p:ext uri="{D42A27DB-BD31-4B8C-83A1-F6EECF244321}">
                <p14:modId xmlns:p14="http://schemas.microsoft.com/office/powerpoint/2010/main" val="245880606"/>
              </p:ext>
            </p:extLst>
          </p:nvPr>
        </p:nvGraphicFramePr>
        <p:xfrm>
          <a:off x="1809750" y="1181103"/>
          <a:ext cx="9372600" cy="2410578"/>
        </p:xfrm>
        <a:graphic>
          <a:graphicData uri="http://schemas.openxmlformats.org/drawingml/2006/table">
            <a:tbl>
              <a:tblPr firstRow="1" firstCol="1" bandRow="1">
                <a:tableStyleId>{5C22544A-7EE6-4342-B048-85BDC9FD1C3A}</a:tableStyleId>
              </a:tblPr>
              <a:tblGrid>
                <a:gridCol w="6895411"/>
                <a:gridCol w="2477189"/>
              </a:tblGrid>
              <a:tr h="416619">
                <a:tc>
                  <a:txBody>
                    <a:bodyPr/>
                    <a:lstStyle/>
                    <a:p>
                      <a:pPr>
                        <a:lnSpc>
                          <a:spcPct val="115000"/>
                        </a:lnSpc>
                        <a:spcAft>
                          <a:spcPts val="0"/>
                        </a:spcAft>
                      </a:pPr>
                      <a:r>
                        <a:rPr lang="es-ES" sz="1800" dirty="0" smtClean="0">
                          <a:effectLst/>
                        </a:rPr>
                        <a:t>ACTIVIDADES DESARROLLADAS</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dirty="0" smtClean="0">
                          <a:effectLst/>
                        </a:rPr>
                        <a:t>ENE-DIC-2017</a:t>
                      </a:r>
                      <a:endParaRPr lang="es-CO" sz="1800" dirty="0">
                        <a:effectLst/>
                        <a:latin typeface="Calibri"/>
                        <a:ea typeface="Times New Roman"/>
                        <a:cs typeface="Times New Roman"/>
                      </a:endParaRPr>
                    </a:p>
                  </a:txBody>
                  <a:tcPr marL="68580" marR="68580" marT="0" marB="0" anchor="ctr"/>
                </a:tc>
              </a:tr>
              <a:tr h="304320">
                <a:tc>
                  <a:txBody>
                    <a:bodyPr/>
                    <a:lstStyle/>
                    <a:p>
                      <a:pPr algn="just">
                        <a:lnSpc>
                          <a:spcPct val="115000"/>
                        </a:lnSpc>
                        <a:spcAft>
                          <a:spcPts val="0"/>
                        </a:spcAft>
                      </a:pPr>
                      <a:r>
                        <a:rPr lang="es-ES" sz="1800" dirty="0">
                          <a:effectLst/>
                        </a:rPr>
                        <a:t>Actos Administrativos (resoluciones)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464</a:t>
                      </a:r>
                      <a:endParaRPr lang="es-CO" sz="1800" dirty="0">
                        <a:effectLst/>
                        <a:latin typeface="+mn-lt"/>
                        <a:ea typeface="Times New Roman"/>
                        <a:cs typeface="Times New Roman"/>
                      </a:endParaRPr>
                    </a:p>
                  </a:txBody>
                  <a:tcPr marL="68580" marR="68580" marT="0" marB="0" anchor="ctr"/>
                </a:tc>
              </a:tr>
              <a:tr h="201385">
                <a:tc>
                  <a:txBody>
                    <a:bodyPr/>
                    <a:lstStyle/>
                    <a:p>
                      <a:pPr algn="just">
                        <a:lnSpc>
                          <a:spcPct val="115000"/>
                        </a:lnSpc>
                        <a:spcAft>
                          <a:spcPts val="0"/>
                        </a:spcAft>
                      </a:pPr>
                      <a:r>
                        <a:rPr lang="es-ES" sz="1800" dirty="0">
                          <a:effectLst/>
                        </a:rPr>
                        <a:t>Oficios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81</a:t>
                      </a:r>
                      <a:endParaRPr lang="es-CO" sz="1800">
                        <a:effectLst/>
                        <a:latin typeface="+mn-lt"/>
                        <a:ea typeface="Times New Roman"/>
                        <a:cs typeface="Times New Roman"/>
                      </a:endParaRPr>
                    </a:p>
                  </a:txBody>
                  <a:tcPr marL="68580" marR="68580" marT="0" marB="0" anchor="ctr"/>
                </a:tc>
              </a:tr>
              <a:tr h="201385">
                <a:tc>
                  <a:txBody>
                    <a:bodyPr/>
                    <a:lstStyle/>
                    <a:p>
                      <a:pPr algn="just">
                        <a:lnSpc>
                          <a:spcPct val="115000"/>
                        </a:lnSpc>
                        <a:spcAft>
                          <a:spcPts val="0"/>
                        </a:spcAft>
                      </a:pPr>
                      <a:r>
                        <a:rPr lang="es-ES" sz="1800" dirty="0">
                          <a:effectLst/>
                        </a:rPr>
                        <a:t>Memorandos enviados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75</a:t>
                      </a:r>
                      <a:endParaRPr lang="es-CO" sz="1800">
                        <a:effectLst/>
                        <a:latin typeface="+mn-lt"/>
                        <a:ea typeface="Times New Roman"/>
                        <a:cs typeface="Times New Roman"/>
                      </a:endParaRPr>
                    </a:p>
                  </a:txBody>
                  <a:tcPr marL="68580" marR="68580" marT="0" marB="0" anchor="ctr"/>
                </a:tc>
              </a:tr>
              <a:tr h="201385">
                <a:tc>
                  <a:txBody>
                    <a:bodyPr/>
                    <a:lstStyle/>
                    <a:p>
                      <a:pPr algn="just">
                        <a:lnSpc>
                          <a:spcPct val="115000"/>
                        </a:lnSpc>
                        <a:spcAft>
                          <a:spcPts val="0"/>
                        </a:spcAft>
                      </a:pPr>
                      <a:r>
                        <a:rPr lang="es-ES" sz="1800" dirty="0">
                          <a:effectLst/>
                        </a:rPr>
                        <a:t>Actas de posesión</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30</a:t>
                      </a:r>
                      <a:endParaRPr lang="es-CO" sz="1800">
                        <a:effectLst/>
                        <a:latin typeface="+mn-lt"/>
                        <a:ea typeface="Times New Roman"/>
                        <a:cs typeface="Times New Roman"/>
                      </a:endParaRPr>
                    </a:p>
                  </a:txBody>
                  <a:tcPr marL="68580" marR="68580" marT="0" marB="0" anchor="ctr"/>
                </a:tc>
              </a:tr>
              <a:tr h="416619">
                <a:tc>
                  <a:txBody>
                    <a:bodyPr/>
                    <a:lstStyle/>
                    <a:p>
                      <a:pPr algn="just">
                        <a:lnSpc>
                          <a:spcPct val="115000"/>
                        </a:lnSpc>
                        <a:spcAft>
                          <a:spcPts val="0"/>
                        </a:spcAft>
                      </a:pPr>
                      <a:r>
                        <a:rPr lang="es-ES" sz="1800" dirty="0">
                          <a:effectLst/>
                        </a:rPr>
                        <a:t>Certificados laborales funcionarios activos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136</a:t>
                      </a:r>
                      <a:endParaRPr lang="es-CO" sz="1800">
                        <a:effectLst/>
                        <a:latin typeface="+mn-lt"/>
                        <a:ea typeface="Times New Roman"/>
                        <a:cs typeface="Times New Roman"/>
                      </a:endParaRPr>
                    </a:p>
                  </a:txBody>
                  <a:tcPr marL="68580" marR="68580" marT="0" marB="0" anchor="ctr"/>
                </a:tc>
              </a:tr>
              <a:tr h="201385">
                <a:tc>
                  <a:txBody>
                    <a:bodyPr/>
                    <a:lstStyle/>
                    <a:p>
                      <a:pPr algn="just">
                        <a:lnSpc>
                          <a:spcPct val="115000"/>
                        </a:lnSpc>
                        <a:spcAft>
                          <a:spcPts val="0"/>
                        </a:spcAft>
                      </a:pPr>
                      <a:r>
                        <a:rPr lang="es-ES" sz="1800" dirty="0">
                          <a:effectLst/>
                        </a:rPr>
                        <a:t>Totales: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b="1" dirty="0">
                          <a:effectLst/>
                          <a:latin typeface="+mn-lt"/>
                          <a:ea typeface="Calibri"/>
                          <a:cs typeface="Times New Roman"/>
                        </a:rPr>
                        <a:t>786</a:t>
                      </a:r>
                      <a:endParaRPr lang="es-CO" sz="1800" dirty="0">
                        <a:effectLst/>
                        <a:latin typeface="+mn-lt"/>
                        <a:ea typeface="Times New Roman"/>
                        <a:cs typeface="Times New Roman"/>
                      </a:endParaRPr>
                    </a:p>
                  </a:txBody>
                  <a:tcPr marL="68580" marR="68580" marT="0" marB="0" anchor="ctr"/>
                </a:tc>
              </a:tr>
            </a:tbl>
          </a:graphicData>
        </a:graphic>
      </p:graphicFrame>
      <p:sp>
        <p:nvSpPr>
          <p:cNvPr id="4" name="1 Título"/>
          <p:cNvSpPr>
            <a:spLocks noGrp="1"/>
          </p:cNvSpPr>
          <p:nvPr>
            <p:ph type="title"/>
          </p:nvPr>
        </p:nvSpPr>
        <p:spPr>
          <a:xfrm>
            <a:off x="1314450" y="323850"/>
            <a:ext cx="10363200" cy="952500"/>
          </a:xfrm>
        </p:spPr>
        <p:txBody>
          <a:bodyPr>
            <a:noAutofit/>
          </a:bodyPr>
          <a:lstStyle/>
          <a:p>
            <a:pPr algn="ctr"/>
            <a:r>
              <a:rPr lang="es-CO" sz="1800" dirty="0">
                <a:latin typeface="Arial Black" pitchFamily="34" charset="0"/>
              </a:rPr>
              <a:t>2</a:t>
            </a:r>
            <a:r>
              <a:rPr lang="es-CO" sz="1800" dirty="0" smtClean="0">
                <a:latin typeface="Arial Black" pitchFamily="34" charset="0"/>
              </a:rPr>
              <a:t> FORTALECIMIENTO INSTITUCIONAL</a:t>
            </a:r>
            <a:br>
              <a:rPr lang="es-CO" sz="1800" dirty="0" smtClean="0">
                <a:latin typeface="Arial Black" pitchFamily="34" charset="0"/>
              </a:rPr>
            </a:br>
            <a:r>
              <a:rPr lang="es-CO" sz="1800" dirty="0" smtClean="0">
                <a:latin typeface="Arial Black" pitchFamily="34" charset="0"/>
              </a:rPr>
              <a:t>2.4 RESULTADO GESTION TALENTO HUMANO</a:t>
            </a:r>
            <a:br>
              <a:rPr lang="es-CO" sz="1800" dirty="0" smtClean="0">
                <a:latin typeface="Arial Black" pitchFamily="34" charset="0"/>
              </a:rPr>
            </a:br>
            <a:r>
              <a:rPr lang="es-CO" sz="1800" dirty="0" smtClean="0">
                <a:latin typeface="Arial Black" pitchFamily="34" charset="0"/>
              </a:rPr>
              <a:t>(Pag.1/2)</a:t>
            </a:r>
            <a:br>
              <a:rPr lang="es-CO" sz="1800" dirty="0" smtClean="0">
                <a:latin typeface="Arial Black" pitchFamily="34" charset="0"/>
              </a:rPr>
            </a:br>
            <a:endParaRPr lang="es-CO" sz="1800" dirty="0">
              <a:latin typeface="Arial Black"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3355728581"/>
              </p:ext>
            </p:extLst>
          </p:nvPr>
        </p:nvGraphicFramePr>
        <p:xfrm>
          <a:off x="1752600" y="3886199"/>
          <a:ext cx="9448799" cy="2295335"/>
        </p:xfrm>
        <a:graphic>
          <a:graphicData uri="http://schemas.openxmlformats.org/drawingml/2006/table">
            <a:tbl>
              <a:tblPr firstRow="1" firstCol="1" bandRow="1">
                <a:tableStyleId>{5C22544A-7EE6-4342-B048-85BDC9FD1C3A}</a:tableStyleId>
              </a:tblPr>
              <a:tblGrid>
                <a:gridCol w="6821836"/>
                <a:gridCol w="2626963"/>
              </a:tblGrid>
              <a:tr h="266637">
                <a:tc>
                  <a:txBody>
                    <a:bodyPr/>
                    <a:lstStyle/>
                    <a:p>
                      <a:pPr algn="just">
                        <a:lnSpc>
                          <a:spcPct val="115000"/>
                        </a:lnSpc>
                        <a:spcAft>
                          <a:spcPts val="0"/>
                        </a:spcAft>
                      </a:pPr>
                      <a:r>
                        <a:rPr lang="es-ES" sz="1800" dirty="0" smtClean="0">
                          <a:effectLst/>
                        </a:rPr>
                        <a:t>PLANES Y PROGRAMAS ESTABLECIDOS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smtClean="0">
                          <a:effectLst/>
                        </a:rPr>
                        <a:t>ENE-DIC-2017</a:t>
                      </a:r>
                      <a:endParaRPr lang="es-CO" sz="1800" dirty="0">
                        <a:effectLst/>
                        <a:latin typeface="Calibri"/>
                        <a:ea typeface="Times New Roman"/>
                        <a:cs typeface="Times New Roman"/>
                      </a:endParaRPr>
                    </a:p>
                  </a:txBody>
                  <a:tcPr marL="68580" marR="68580" marT="0" marB="0" anchor="ctr"/>
                </a:tc>
              </a:tr>
              <a:tr h="266809">
                <a:tc>
                  <a:txBody>
                    <a:bodyPr/>
                    <a:lstStyle/>
                    <a:p>
                      <a:pPr algn="just">
                        <a:lnSpc>
                          <a:spcPct val="115000"/>
                        </a:lnSpc>
                        <a:spcAft>
                          <a:spcPts val="0"/>
                        </a:spcAft>
                      </a:pPr>
                      <a:r>
                        <a:rPr lang="es-ES" sz="1800" dirty="0">
                          <a:effectLst/>
                        </a:rPr>
                        <a:t>Plan de capacitación</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rPr>
                        <a:t>SI</a:t>
                      </a:r>
                      <a:endParaRPr lang="es-CO" sz="1800" dirty="0">
                        <a:effectLst/>
                        <a:latin typeface="Calibri"/>
                        <a:ea typeface="Times New Roman"/>
                        <a:cs typeface="Times New Roman"/>
                      </a:endParaRPr>
                    </a:p>
                  </a:txBody>
                  <a:tcPr marL="68580" marR="68580" marT="0" marB="0" anchor="ctr"/>
                </a:tc>
              </a:tr>
              <a:tr h="266809">
                <a:tc>
                  <a:txBody>
                    <a:bodyPr/>
                    <a:lstStyle/>
                    <a:p>
                      <a:pPr algn="just">
                        <a:lnSpc>
                          <a:spcPct val="115000"/>
                        </a:lnSpc>
                        <a:spcAft>
                          <a:spcPts val="0"/>
                        </a:spcAft>
                      </a:pPr>
                      <a:r>
                        <a:rPr lang="es-ES" sz="1800" dirty="0">
                          <a:effectLst/>
                        </a:rPr>
                        <a:t>Programa de Bienestar Social</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rPr>
                        <a:t>SI</a:t>
                      </a:r>
                      <a:endParaRPr lang="es-CO" sz="1800" dirty="0">
                        <a:effectLst/>
                        <a:latin typeface="Calibri"/>
                        <a:ea typeface="Times New Roman"/>
                        <a:cs typeface="Times New Roman"/>
                      </a:endParaRPr>
                    </a:p>
                  </a:txBody>
                  <a:tcPr marL="68580" marR="68580" marT="0" marB="0" anchor="ctr"/>
                </a:tc>
              </a:tr>
              <a:tr h="266809">
                <a:tc>
                  <a:txBody>
                    <a:bodyPr/>
                    <a:lstStyle/>
                    <a:p>
                      <a:pPr algn="just">
                        <a:lnSpc>
                          <a:spcPct val="115000"/>
                        </a:lnSpc>
                        <a:spcAft>
                          <a:spcPts val="0"/>
                        </a:spcAft>
                      </a:pPr>
                      <a:r>
                        <a:rPr lang="es-ES" sz="1800" dirty="0" smtClean="0">
                          <a:effectLst/>
                        </a:rPr>
                        <a:t>Programa de Salud </a:t>
                      </a:r>
                      <a:r>
                        <a:rPr lang="es-ES" sz="1800" dirty="0">
                          <a:effectLst/>
                        </a:rPr>
                        <a:t>Ocupacional</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rPr>
                        <a:t>SI</a:t>
                      </a:r>
                      <a:endParaRPr lang="es-CO" sz="1800" dirty="0">
                        <a:effectLst/>
                        <a:latin typeface="Calibri"/>
                        <a:ea typeface="Times New Roman"/>
                        <a:cs typeface="Times New Roman"/>
                      </a:endParaRPr>
                    </a:p>
                  </a:txBody>
                  <a:tcPr marL="68580" marR="68580" marT="0" marB="0" anchor="ctr"/>
                </a:tc>
              </a:tr>
              <a:tr h="266809">
                <a:tc>
                  <a:txBody>
                    <a:bodyPr/>
                    <a:lstStyle/>
                    <a:p>
                      <a:pPr algn="just">
                        <a:lnSpc>
                          <a:spcPct val="115000"/>
                        </a:lnSpc>
                        <a:spcAft>
                          <a:spcPts val="0"/>
                        </a:spcAft>
                      </a:pPr>
                      <a:r>
                        <a:rPr lang="es-ES" sz="1800" dirty="0" smtClean="0">
                          <a:effectLst/>
                        </a:rPr>
                        <a:t>Programa de Inducción </a:t>
                      </a:r>
                      <a:r>
                        <a:rPr lang="es-ES" sz="1800" dirty="0">
                          <a:effectLst/>
                        </a:rPr>
                        <a:t>y </a:t>
                      </a:r>
                      <a:r>
                        <a:rPr lang="es-ES" sz="1800" dirty="0" err="1">
                          <a:effectLst/>
                        </a:rPr>
                        <a:t>Reinducción</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rPr>
                        <a:t>SI</a:t>
                      </a:r>
                      <a:endParaRPr lang="es-CO" sz="1800" dirty="0">
                        <a:effectLst/>
                        <a:latin typeface="Calibri"/>
                        <a:ea typeface="Times New Roman"/>
                        <a:cs typeface="Times New Roman"/>
                      </a:endParaRPr>
                    </a:p>
                  </a:txBody>
                  <a:tcPr marL="68580" marR="68580" marT="0" marB="0" anchor="ctr"/>
                </a:tc>
              </a:tr>
              <a:tr h="266809">
                <a:tc>
                  <a:txBody>
                    <a:bodyPr/>
                    <a:lstStyle/>
                    <a:p>
                      <a:pPr algn="just">
                        <a:lnSpc>
                          <a:spcPct val="115000"/>
                        </a:lnSpc>
                        <a:spcAft>
                          <a:spcPts val="0"/>
                        </a:spcAft>
                      </a:pPr>
                      <a:r>
                        <a:rPr lang="es-ES" sz="1800">
                          <a:effectLst/>
                        </a:rPr>
                        <a:t>Plan de vacaciones</a:t>
                      </a:r>
                      <a:endParaRPr lang="es-CO" sz="18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rPr>
                        <a:t>SI</a:t>
                      </a:r>
                      <a:endParaRPr lang="es-CO" sz="1800" dirty="0">
                        <a:effectLst/>
                        <a:latin typeface="Calibri"/>
                        <a:ea typeface="Times New Roman"/>
                        <a:cs typeface="Times New Roman"/>
                      </a:endParaRPr>
                    </a:p>
                  </a:txBody>
                  <a:tcPr marL="68580" marR="68580" marT="0" marB="0" anchor="ctr"/>
                </a:tc>
              </a:tr>
              <a:tr h="402527">
                <a:tc>
                  <a:txBody>
                    <a:bodyPr/>
                    <a:lstStyle/>
                    <a:p>
                      <a:pPr algn="just">
                        <a:lnSpc>
                          <a:spcPct val="115000"/>
                        </a:lnSpc>
                        <a:spcAft>
                          <a:spcPts val="0"/>
                        </a:spcAft>
                      </a:pPr>
                      <a:r>
                        <a:rPr lang="es-ES" sz="1800">
                          <a:effectLst/>
                        </a:rPr>
                        <a:t>Plan de contingencias de Talento Humano</a:t>
                      </a:r>
                      <a:endParaRPr lang="es-CO" sz="18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rPr>
                        <a:t>SI</a:t>
                      </a:r>
                      <a:endParaRPr lang="es-CO" sz="1800" dirty="0">
                        <a:effectLst/>
                        <a:latin typeface="Calibri"/>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4164706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3668641732"/>
              </p:ext>
            </p:extLst>
          </p:nvPr>
        </p:nvGraphicFramePr>
        <p:xfrm>
          <a:off x="1714500" y="1583138"/>
          <a:ext cx="9503960" cy="1924335"/>
        </p:xfrm>
        <a:graphic>
          <a:graphicData uri="http://schemas.openxmlformats.org/drawingml/2006/table">
            <a:tbl>
              <a:tblPr firstRow="1" firstCol="1" bandRow="1">
                <a:tableStyleId>{5C22544A-7EE6-4342-B048-85BDC9FD1C3A}</a:tableStyleId>
              </a:tblPr>
              <a:tblGrid>
                <a:gridCol w="4645357"/>
                <a:gridCol w="696036"/>
                <a:gridCol w="968991"/>
                <a:gridCol w="2265528"/>
                <a:gridCol w="928048"/>
              </a:tblGrid>
              <a:tr h="322735">
                <a:tc>
                  <a:txBody>
                    <a:bodyPr/>
                    <a:lstStyle/>
                    <a:p>
                      <a:pPr>
                        <a:lnSpc>
                          <a:spcPct val="115000"/>
                        </a:lnSpc>
                        <a:spcAft>
                          <a:spcPts val="0"/>
                        </a:spcAft>
                      </a:pPr>
                      <a:r>
                        <a:rPr lang="es-ES" sz="1800" dirty="0" smtClean="0">
                          <a:effectLst/>
                        </a:rPr>
                        <a:t>PROGRAMAS DESARROLLADOS EN 2017</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ES" sz="1800" dirty="0" smtClean="0">
                          <a:effectLst/>
                        </a:rPr>
                        <a:t>No.</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CO" sz="1800" dirty="0" smtClean="0">
                          <a:effectLst/>
                          <a:latin typeface="Calibri"/>
                          <a:ea typeface="Times New Roman"/>
                          <a:cs typeface="Times New Roman"/>
                        </a:rPr>
                        <a:t>%</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smtClean="0">
                          <a:effectLst/>
                        </a:rPr>
                        <a:t>PARTICIPANTES</a:t>
                      </a:r>
                      <a:endParaRPr lang="es-CO" sz="1800" dirty="0">
                        <a:effectLst/>
                        <a:latin typeface="Calibri"/>
                        <a:ea typeface="Times New Roman"/>
                        <a:cs typeface="Times New Roman"/>
                      </a:endParaRPr>
                    </a:p>
                  </a:txBody>
                  <a:tcPr marL="68580" marR="68580" marT="0" marB="0" anchor="ctr"/>
                </a:tc>
                <a:tc>
                  <a:txBody>
                    <a:bodyPr/>
                    <a:lstStyle/>
                    <a:p>
                      <a:pPr algn="ctr">
                        <a:lnSpc>
                          <a:spcPct val="115000"/>
                        </a:lnSpc>
                        <a:spcAft>
                          <a:spcPts val="0"/>
                        </a:spcAft>
                      </a:pPr>
                      <a:r>
                        <a:rPr lang="es-CO" sz="1800" dirty="0" smtClean="0">
                          <a:effectLst/>
                          <a:latin typeface="Calibri"/>
                          <a:ea typeface="Times New Roman"/>
                          <a:cs typeface="Times New Roman"/>
                        </a:rPr>
                        <a:t>%</a:t>
                      </a:r>
                      <a:endParaRPr lang="es-CO" sz="1800" dirty="0">
                        <a:effectLst/>
                        <a:latin typeface="Calibri"/>
                        <a:ea typeface="Times New Roman"/>
                        <a:cs typeface="Times New Roman"/>
                      </a:endParaRPr>
                    </a:p>
                  </a:txBody>
                  <a:tcPr marL="68580" marR="68580" marT="0" marB="0" anchor="ctr"/>
                </a:tc>
              </a:tr>
              <a:tr h="320320">
                <a:tc>
                  <a:txBody>
                    <a:bodyPr/>
                    <a:lstStyle/>
                    <a:p>
                      <a:pPr algn="just">
                        <a:lnSpc>
                          <a:spcPct val="115000"/>
                        </a:lnSpc>
                        <a:spcAft>
                          <a:spcPts val="0"/>
                        </a:spcAft>
                      </a:pPr>
                      <a:r>
                        <a:rPr lang="es-ES" sz="1800" dirty="0">
                          <a:effectLst/>
                        </a:rPr>
                        <a:t>Capacitaciones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26</a:t>
                      </a:r>
                      <a:endParaRPr lang="es-CO" sz="1800" dirty="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38%</a:t>
                      </a:r>
                      <a:endParaRPr lang="es-CO" sz="1800" dirty="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481</a:t>
                      </a:r>
                      <a:endParaRPr lang="es-CO" sz="1800" dirty="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63%</a:t>
                      </a:r>
                      <a:endParaRPr lang="es-CO" sz="1800" dirty="0">
                        <a:effectLst/>
                        <a:latin typeface="+mn-lt"/>
                        <a:ea typeface="Times New Roman"/>
                        <a:cs typeface="Times New Roman"/>
                      </a:endParaRPr>
                    </a:p>
                  </a:txBody>
                  <a:tcPr marL="68580" marR="68580" marT="0" marB="0"/>
                </a:tc>
              </a:tr>
              <a:tr h="320320">
                <a:tc>
                  <a:txBody>
                    <a:bodyPr/>
                    <a:lstStyle/>
                    <a:p>
                      <a:pPr algn="just">
                        <a:lnSpc>
                          <a:spcPct val="115000"/>
                        </a:lnSpc>
                        <a:spcAft>
                          <a:spcPts val="0"/>
                        </a:spcAft>
                      </a:pPr>
                      <a:r>
                        <a:rPr lang="es-ES" sz="1800" dirty="0">
                          <a:effectLst/>
                        </a:rPr>
                        <a:t>Inducción </a:t>
                      </a:r>
                      <a:r>
                        <a:rPr lang="es-ES" sz="1800" dirty="0" smtClean="0">
                          <a:effectLst/>
                        </a:rPr>
                        <a:t>y Reinduccion</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19</a:t>
                      </a:r>
                      <a:endParaRPr lang="es-CO" sz="1800" dirty="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28%</a:t>
                      </a:r>
                      <a:endParaRPr lang="es-CO" sz="1800" dirty="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a:effectLst/>
                          <a:latin typeface="+mn-lt"/>
                          <a:ea typeface="Calibri"/>
                          <a:cs typeface="Times New Roman"/>
                        </a:rPr>
                        <a:t>19</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2%</a:t>
                      </a:r>
                      <a:endParaRPr lang="es-CO" sz="1800" dirty="0">
                        <a:effectLst/>
                        <a:latin typeface="+mn-lt"/>
                        <a:ea typeface="Times New Roman"/>
                        <a:cs typeface="Times New Roman"/>
                      </a:endParaRPr>
                    </a:p>
                  </a:txBody>
                  <a:tcPr marL="68580" marR="68580" marT="0" marB="0" anchor="ctr"/>
                </a:tc>
              </a:tr>
              <a:tr h="320320">
                <a:tc>
                  <a:txBody>
                    <a:bodyPr/>
                    <a:lstStyle/>
                    <a:p>
                      <a:pPr algn="just">
                        <a:lnSpc>
                          <a:spcPct val="115000"/>
                        </a:lnSpc>
                        <a:spcAft>
                          <a:spcPts val="0"/>
                        </a:spcAft>
                      </a:pPr>
                      <a:r>
                        <a:rPr lang="es-ES" sz="1800">
                          <a:effectLst/>
                        </a:rPr>
                        <a:t>Salud ocupacional</a:t>
                      </a:r>
                      <a:endParaRPr lang="es-CO" sz="18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16</a:t>
                      </a:r>
                      <a:endParaRPr lang="es-CO" sz="1800" dirty="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24%</a:t>
                      </a:r>
                      <a:endParaRPr lang="es-CO" sz="1800" dirty="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38</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5%</a:t>
                      </a:r>
                      <a:endParaRPr lang="es-CO" sz="1800" dirty="0">
                        <a:effectLst/>
                        <a:latin typeface="+mn-lt"/>
                        <a:ea typeface="Times New Roman"/>
                        <a:cs typeface="Times New Roman"/>
                      </a:endParaRPr>
                    </a:p>
                  </a:txBody>
                  <a:tcPr marL="68580" marR="68580" marT="0" marB="0"/>
                </a:tc>
              </a:tr>
              <a:tr h="320320">
                <a:tc>
                  <a:txBody>
                    <a:bodyPr/>
                    <a:lstStyle/>
                    <a:p>
                      <a:pPr algn="just">
                        <a:lnSpc>
                          <a:spcPct val="115000"/>
                        </a:lnSpc>
                        <a:spcAft>
                          <a:spcPts val="0"/>
                        </a:spcAft>
                      </a:pPr>
                      <a:r>
                        <a:rPr lang="es-ES" sz="1800">
                          <a:effectLst/>
                        </a:rPr>
                        <a:t>Bienestar social</a:t>
                      </a:r>
                      <a:endParaRPr lang="es-CO" sz="18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7</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10%</a:t>
                      </a:r>
                      <a:endParaRPr lang="es-CO" sz="1800" dirty="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231</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dirty="0">
                          <a:effectLst/>
                          <a:latin typeface="+mn-lt"/>
                          <a:ea typeface="Calibri"/>
                          <a:cs typeface="Times New Roman"/>
                        </a:rPr>
                        <a:t>30%</a:t>
                      </a:r>
                      <a:endParaRPr lang="es-CO" sz="1800" dirty="0">
                        <a:effectLst/>
                        <a:latin typeface="+mn-lt"/>
                        <a:ea typeface="Times New Roman"/>
                        <a:cs typeface="Times New Roman"/>
                      </a:endParaRPr>
                    </a:p>
                  </a:txBody>
                  <a:tcPr marL="68580" marR="68580" marT="0" marB="0"/>
                </a:tc>
              </a:tr>
              <a:tr h="320320">
                <a:tc>
                  <a:txBody>
                    <a:bodyPr/>
                    <a:lstStyle/>
                    <a:p>
                      <a:pPr algn="just">
                        <a:lnSpc>
                          <a:spcPct val="115000"/>
                        </a:lnSpc>
                        <a:spcAft>
                          <a:spcPts val="0"/>
                        </a:spcAft>
                      </a:pPr>
                      <a:r>
                        <a:rPr lang="es-ES" sz="1800" b="1" dirty="0" smtClean="0">
                          <a:effectLst/>
                        </a:rPr>
                        <a:t>TOTALES:</a:t>
                      </a:r>
                      <a:endParaRPr lang="es-CO" sz="1800" b="1"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b="1" dirty="0">
                          <a:effectLst/>
                          <a:latin typeface="+mn-lt"/>
                          <a:ea typeface="Calibri"/>
                          <a:cs typeface="Times New Roman"/>
                        </a:rPr>
                        <a:t>68</a:t>
                      </a:r>
                      <a:endParaRPr lang="es-CO" sz="1800" dirty="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CO" sz="1800" b="1" dirty="0" smtClean="0">
                          <a:effectLst/>
                          <a:latin typeface="+mn-lt"/>
                          <a:ea typeface="Times New Roman"/>
                          <a:cs typeface="Times New Roman"/>
                        </a:rPr>
                        <a:t>100</a:t>
                      </a:r>
                      <a:endParaRPr lang="es-CO" sz="1800" b="1" dirty="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b="1" dirty="0">
                          <a:effectLst/>
                          <a:latin typeface="+mn-lt"/>
                          <a:ea typeface="Calibri"/>
                          <a:cs typeface="Times New Roman"/>
                        </a:rPr>
                        <a:t>769</a:t>
                      </a:r>
                      <a:endParaRPr lang="es-CO" sz="1800" dirty="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CO" sz="1800" b="1" dirty="0" smtClean="0">
                          <a:effectLst/>
                          <a:latin typeface="+mn-lt"/>
                          <a:ea typeface="Times New Roman"/>
                          <a:cs typeface="Times New Roman"/>
                        </a:rPr>
                        <a:t>100</a:t>
                      </a:r>
                      <a:endParaRPr lang="es-CO" sz="1800" b="1" dirty="0">
                        <a:effectLst/>
                        <a:latin typeface="+mn-lt"/>
                        <a:ea typeface="Times New Roman"/>
                        <a:cs typeface="Times New Roman"/>
                      </a:endParaRPr>
                    </a:p>
                  </a:txBody>
                  <a:tcPr marL="68580" marR="68580" marT="0" marB="0" anchor="ctr"/>
                </a:tc>
              </a:tr>
            </a:tbl>
          </a:graphicData>
        </a:graphic>
      </p:graphicFrame>
      <p:sp>
        <p:nvSpPr>
          <p:cNvPr id="4" name="1 Título"/>
          <p:cNvSpPr>
            <a:spLocks noGrp="1"/>
          </p:cNvSpPr>
          <p:nvPr>
            <p:ph type="title"/>
          </p:nvPr>
        </p:nvSpPr>
        <p:spPr>
          <a:xfrm>
            <a:off x="1714500" y="395785"/>
            <a:ext cx="10001249" cy="887105"/>
          </a:xfrm>
        </p:spPr>
        <p:txBody>
          <a:bodyPr>
            <a:noAutofit/>
          </a:bodyPr>
          <a:lstStyle/>
          <a:p>
            <a:pPr algn="ctr"/>
            <a:r>
              <a:rPr lang="es-CO" sz="1800" dirty="0">
                <a:latin typeface="Arial Black" pitchFamily="34" charset="0"/>
              </a:rPr>
              <a:t>2</a:t>
            </a:r>
            <a:r>
              <a:rPr lang="es-CO" sz="1800" dirty="0" smtClean="0">
                <a:latin typeface="Arial Black" pitchFamily="34" charset="0"/>
              </a:rPr>
              <a:t> FORTALECIMIENTO INSTITUCIONAL</a:t>
            </a:r>
            <a:br>
              <a:rPr lang="es-CO" sz="1800" dirty="0" smtClean="0">
                <a:latin typeface="Arial Black" pitchFamily="34" charset="0"/>
              </a:rPr>
            </a:br>
            <a:r>
              <a:rPr lang="es-CO" sz="1800" dirty="0" smtClean="0">
                <a:latin typeface="Arial Black" pitchFamily="34" charset="0"/>
              </a:rPr>
              <a:t>2.4 RESULTADO GESTION TALENTO HUMANO</a:t>
            </a:r>
            <a:br>
              <a:rPr lang="es-CO" sz="1800" dirty="0" smtClean="0">
                <a:latin typeface="Arial Black" pitchFamily="34" charset="0"/>
              </a:rPr>
            </a:br>
            <a:r>
              <a:rPr lang="es-CO" sz="1800" dirty="0" smtClean="0">
                <a:latin typeface="Arial Black" pitchFamily="34" charset="0"/>
              </a:rPr>
              <a:t>(Pag.2/2)</a:t>
            </a:r>
            <a:br>
              <a:rPr lang="es-CO" sz="1800" dirty="0" smtClean="0">
                <a:latin typeface="Arial Black" pitchFamily="34" charset="0"/>
              </a:rPr>
            </a:br>
            <a:r>
              <a:rPr lang="es-CO" sz="1800" dirty="0">
                <a:latin typeface="Arial Black" pitchFamily="34" charset="0"/>
              </a:rPr>
              <a:t/>
            </a:r>
            <a:br>
              <a:rPr lang="es-CO" sz="1800" dirty="0">
                <a:latin typeface="Arial Black" pitchFamily="34" charset="0"/>
              </a:rPr>
            </a:br>
            <a:r>
              <a:rPr lang="es-CO" sz="1800" dirty="0" smtClean="0">
                <a:latin typeface="Arial Black" pitchFamily="34" charset="0"/>
              </a:rPr>
              <a:t/>
            </a:r>
            <a:br>
              <a:rPr lang="es-CO" sz="1800" dirty="0" smtClean="0">
                <a:latin typeface="Arial Black" pitchFamily="34" charset="0"/>
              </a:rPr>
            </a:br>
            <a:endParaRPr lang="es-CO" sz="1800" dirty="0">
              <a:latin typeface="Arial Black"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3199548384"/>
              </p:ext>
            </p:extLst>
          </p:nvPr>
        </p:nvGraphicFramePr>
        <p:xfrm>
          <a:off x="1676400" y="3903260"/>
          <a:ext cx="9623946" cy="1992573"/>
        </p:xfrm>
        <a:graphic>
          <a:graphicData uri="http://schemas.openxmlformats.org/drawingml/2006/table">
            <a:tbl>
              <a:tblPr firstRow="1" firstCol="1" bandRow="1">
                <a:tableStyleId>{5C22544A-7EE6-4342-B048-85BDC9FD1C3A}</a:tableStyleId>
              </a:tblPr>
              <a:tblGrid>
                <a:gridCol w="5695950"/>
                <a:gridCol w="2494981"/>
                <a:gridCol w="1433015"/>
              </a:tblGrid>
              <a:tr h="411220">
                <a:tc>
                  <a:txBody>
                    <a:bodyPr/>
                    <a:lstStyle/>
                    <a:p>
                      <a:pPr algn="just">
                        <a:lnSpc>
                          <a:spcPct val="115000"/>
                        </a:lnSpc>
                        <a:spcAft>
                          <a:spcPts val="0"/>
                        </a:spcAft>
                      </a:pPr>
                      <a:r>
                        <a:rPr lang="es-ES" sz="1800" dirty="0" smtClean="0">
                          <a:effectLst/>
                          <a:latin typeface="+mn-lt"/>
                          <a:ea typeface="+mn-ea"/>
                          <a:cs typeface="+mn-cs"/>
                        </a:rPr>
                        <a:t>PROGRAMAS</a:t>
                      </a:r>
                      <a:r>
                        <a:rPr lang="es-ES" sz="1800" baseline="0" dirty="0" smtClean="0">
                          <a:effectLst/>
                          <a:latin typeface="+mn-lt"/>
                          <a:ea typeface="+mn-ea"/>
                          <a:cs typeface="+mn-cs"/>
                        </a:rPr>
                        <a:t> DESARROLLADOS EN 2017</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smtClean="0">
                          <a:effectLst/>
                          <a:latin typeface="+mn-lt"/>
                          <a:ea typeface="+mn-ea"/>
                          <a:cs typeface="+mn-cs"/>
                        </a:rPr>
                        <a:t>COSTO</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smtClean="0">
                          <a:effectLst/>
                        </a:rPr>
                        <a:t>%</a:t>
                      </a:r>
                      <a:endParaRPr lang="es-CO" sz="1800" dirty="0">
                        <a:effectLst/>
                        <a:latin typeface="Calibri"/>
                        <a:ea typeface="Times New Roman"/>
                        <a:cs typeface="Times New Roman"/>
                      </a:endParaRPr>
                    </a:p>
                  </a:txBody>
                  <a:tcPr marL="68580" marR="68580" marT="0" marB="0"/>
                </a:tc>
              </a:tr>
              <a:tr h="398489">
                <a:tc>
                  <a:txBody>
                    <a:bodyPr/>
                    <a:lstStyle/>
                    <a:p>
                      <a:pPr algn="just">
                        <a:lnSpc>
                          <a:spcPct val="115000"/>
                        </a:lnSpc>
                        <a:spcAft>
                          <a:spcPts val="0"/>
                        </a:spcAft>
                      </a:pPr>
                      <a:r>
                        <a:rPr lang="es-ES" sz="1800" dirty="0">
                          <a:effectLst/>
                        </a:rPr>
                        <a:t>Capacitaciones </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a:effectLst/>
                          <a:latin typeface="+mn-lt"/>
                          <a:ea typeface="Calibri"/>
                          <a:cs typeface="Times New Roman"/>
                        </a:rPr>
                        <a:t>$ 192.591.750</a:t>
                      </a:r>
                      <a:endParaRPr lang="es-CO" sz="1800" dirty="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a:effectLst/>
                          <a:latin typeface="+mn-lt"/>
                          <a:ea typeface="Calibri"/>
                          <a:cs typeface="Times New Roman"/>
                        </a:rPr>
                        <a:t>84%</a:t>
                      </a:r>
                      <a:endParaRPr lang="es-CO" sz="1800">
                        <a:effectLst/>
                        <a:latin typeface="+mn-lt"/>
                        <a:ea typeface="Times New Roman"/>
                        <a:cs typeface="Times New Roman"/>
                      </a:endParaRPr>
                    </a:p>
                  </a:txBody>
                  <a:tcPr marL="68580" marR="68580" marT="0" marB="0"/>
                </a:tc>
              </a:tr>
              <a:tr h="394288">
                <a:tc>
                  <a:txBody>
                    <a:bodyPr/>
                    <a:lstStyle/>
                    <a:p>
                      <a:pPr algn="just">
                        <a:lnSpc>
                          <a:spcPct val="115000"/>
                        </a:lnSpc>
                        <a:spcAft>
                          <a:spcPts val="0"/>
                        </a:spcAft>
                      </a:pPr>
                      <a:r>
                        <a:rPr lang="es-ES" sz="1800" dirty="0" smtClean="0">
                          <a:effectLst/>
                        </a:rPr>
                        <a:t>Bienestar </a:t>
                      </a:r>
                      <a:r>
                        <a:rPr lang="es-ES" sz="1800" dirty="0">
                          <a:effectLst/>
                        </a:rPr>
                        <a:t>Social</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$ 36.767.000</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a:effectLst/>
                          <a:latin typeface="+mn-lt"/>
                          <a:ea typeface="Calibri"/>
                          <a:cs typeface="Times New Roman"/>
                        </a:rPr>
                        <a:t>16%</a:t>
                      </a:r>
                      <a:endParaRPr lang="es-CO" sz="1800">
                        <a:effectLst/>
                        <a:latin typeface="+mn-lt"/>
                        <a:ea typeface="Times New Roman"/>
                        <a:cs typeface="Times New Roman"/>
                      </a:endParaRPr>
                    </a:p>
                  </a:txBody>
                  <a:tcPr marL="68580" marR="68580" marT="0" marB="0"/>
                </a:tc>
              </a:tr>
              <a:tr h="394288">
                <a:tc>
                  <a:txBody>
                    <a:bodyPr/>
                    <a:lstStyle/>
                    <a:p>
                      <a:pPr algn="just">
                        <a:lnSpc>
                          <a:spcPct val="115000"/>
                        </a:lnSpc>
                        <a:spcAft>
                          <a:spcPts val="0"/>
                        </a:spcAft>
                      </a:pPr>
                      <a:r>
                        <a:rPr lang="es-ES" sz="1800">
                          <a:effectLst/>
                        </a:rPr>
                        <a:t>Salud ocupacional</a:t>
                      </a:r>
                      <a:endParaRPr lang="es-CO" sz="18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a:effectLst/>
                          <a:latin typeface="+mn-lt"/>
                          <a:ea typeface="Calibri"/>
                          <a:cs typeface="Times New Roman"/>
                        </a:rPr>
                        <a:t>$ 0</a:t>
                      </a:r>
                      <a:endParaRPr lang="es-CO" sz="1800">
                        <a:effectLst/>
                        <a:latin typeface="+mn-lt"/>
                        <a:ea typeface="Times New Roman"/>
                        <a:cs typeface="Times New Roman"/>
                      </a:endParaRPr>
                    </a:p>
                  </a:txBody>
                  <a:tcPr marL="68580" marR="68580" marT="0" marB="0" anchor="ctr"/>
                </a:tc>
                <a:tc>
                  <a:txBody>
                    <a:bodyPr/>
                    <a:lstStyle/>
                    <a:p>
                      <a:pPr algn="ctr">
                        <a:lnSpc>
                          <a:spcPct val="115000"/>
                        </a:lnSpc>
                        <a:spcAft>
                          <a:spcPts val="0"/>
                        </a:spcAft>
                      </a:pPr>
                      <a:r>
                        <a:rPr lang="es-ES" sz="1800">
                          <a:effectLst/>
                          <a:latin typeface="+mn-lt"/>
                          <a:ea typeface="Calibri"/>
                          <a:cs typeface="Times New Roman"/>
                        </a:rPr>
                        <a:t>0%</a:t>
                      </a:r>
                      <a:endParaRPr lang="es-CO" sz="1800">
                        <a:effectLst/>
                        <a:latin typeface="+mn-lt"/>
                        <a:ea typeface="Times New Roman"/>
                        <a:cs typeface="Times New Roman"/>
                      </a:endParaRPr>
                    </a:p>
                  </a:txBody>
                  <a:tcPr marL="68580" marR="68580" marT="0" marB="0"/>
                </a:tc>
              </a:tr>
              <a:tr h="394288">
                <a:tc>
                  <a:txBody>
                    <a:bodyPr/>
                    <a:lstStyle/>
                    <a:p>
                      <a:pPr algn="just">
                        <a:lnSpc>
                          <a:spcPct val="115000"/>
                        </a:lnSpc>
                        <a:spcAft>
                          <a:spcPts val="0"/>
                        </a:spcAft>
                      </a:pPr>
                      <a:r>
                        <a:rPr lang="es-ES" sz="1800" b="1" dirty="0" smtClean="0">
                          <a:effectLst/>
                        </a:rPr>
                        <a:t>TOTALES:</a:t>
                      </a:r>
                      <a:endParaRPr lang="es-CO" sz="1800" b="1"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b="1">
                          <a:effectLst/>
                          <a:latin typeface="+mn-lt"/>
                          <a:ea typeface="Calibri"/>
                          <a:cs typeface="Times New Roman"/>
                        </a:rPr>
                        <a:t>$ 229.358.750</a:t>
                      </a:r>
                      <a:endParaRPr lang="es-CO" sz="1800">
                        <a:effectLst/>
                        <a:latin typeface="+mn-lt"/>
                        <a:ea typeface="Times New Roman"/>
                        <a:cs typeface="Times New Roman"/>
                      </a:endParaRPr>
                    </a:p>
                  </a:txBody>
                  <a:tcPr marL="68580" marR="68580" marT="0" marB="0"/>
                </a:tc>
                <a:tc>
                  <a:txBody>
                    <a:bodyPr/>
                    <a:lstStyle/>
                    <a:p>
                      <a:pPr algn="ctr">
                        <a:lnSpc>
                          <a:spcPct val="115000"/>
                        </a:lnSpc>
                        <a:spcAft>
                          <a:spcPts val="0"/>
                        </a:spcAft>
                      </a:pPr>
                      <a:r>
                        <a:rPr lang="es-ES" sz="1800" b="1" dirty="0">
                          <a:effectLst/>
                          <a:latin typeface="+mn-lt"/>
                          <a:ea typeface="Calibri"/>
                          <a:cs typeface="Times New Roman"/>
                        </a:rPr>
                        <a:t>100%</a:t>
                      </a:r>
                      <a:endParaRPr lang="es-CO" sz="1800" dirty="0">
                        <a:effectLst/>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9054595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2758279833"/>
              </p:ext>
            </p:extLst>
          </p:nvPr>
        </p:nvGraphicFramePr>
        <p:xfrm>
          <a:off x="1562101" y="1123949"/>
          <a:ext cx="10058400" cy="5600895"/>
        </p:xfrm>
        <a:graphic>
          <a:graphicData uri="http://schemas.openxmlformats.org/drawingml/2006/table">
            <a:tbl>
              <a:tblPr firstRow="1" firstCol="1" bandRow="1">
                <a:tableStyleId>{5C22544A-7EE6-4342-B048-85BDC9FD1C3A}</a:tableStyleId>
              </a:tblPr>
              <a:tblGrid>
                <a:gridCol w="3592065"/>
                <a:gridCol w="1813001"/>
                <a:gridCol w="1592931"/>
                <a:gridCol w="1411941"/>
                <a:gridCol w="1648462"/>
              </a:tblGrid>
              <a:tr h="541047">
                <a:tc>
                  <a:txBody>
                    <a:bodyPr/>
                    <a:lstStyle/>
                    <a:p>
                      <a:pPr algn="ctr">
                        <a:lnSpc>
                          <a:spcPct val="115000"/>
                        </a:lnSpc>
                        <a:spcAft>
                          <a:spcPts val="0"/>
                        </a:spcAft>
                      </a:pPr>
                      <a:r>
                        <a:rPr lang="es-CO" sz="1600" dirty="0">
                          <a:solidFill>
                            <a:schemeClr val="tx1"/>
                          </a:solidFill>
                          <a:effectLst/>
                        </a:rPr>
                        <a:t>DESCRIPCION</a:t>
                      </a:r>
                      <a:endParaRPr lang="es-CO" sz="1600" dirty="0">
                        <a:solidFill>
                          <a:schemeClr val="tx1"/>
                        </a:solidFill>
                        <a:effectLst/>
                        <a:latin typeface="Calibri"/>
                        <a:ea typeface="Times New Roman"/>
                        <a:cs typeface="Times New Roman"/>
                      </a:endParaRPr>
                    </a:p>
                  </a:txBody>
                  <a:tcPr marL="44450" marR="44450" marT="0" marB="0" anchor="ctr">
                    <a:solidFill>
                      <a:schemeClr val="accent1">
                        <a:lumMod val="60000"/>
                        <a:lumOff val="40000"/>
                      </a:schemeClr>
                    </a:solidFill>
                  </a:tcPr>
                </a:tc>
                <a:tc>
                  <a:txBody>
                    <a:bodyPr/>
                    <a:lstStyle/>
                    <a:p>
                      <a:pPr algn="ctr">
                        <a:lnSpc>
                          <a:spcPct val="115000"/>
                        </a:lnSpc>
                        <a:spcAft>
                          <a:spcPts val="0"/>
                        </a:spcAft>
                      </a:pPr>
                      <a:r>
                        <a:rPr lang="es-CO" sz="1600" dirty="0">
                          <a:solidFill>
                            <a:schemeClr val="tx1"/>
                          </a:solidFill>
                          <a:effectLst/>
                        </a:rPr>
                        <a:t>INICIAL </a:t>
                      </a:r>
                      <a:r>
                        <a:rPr lang="es-CO" sz="1600" dirty="0" smtClean="0">
                          <a:solidFill>
                            <a:schemeClr val="tx1"/>
                          </a:solidFill>
                          <a:effectLst/>
                        </a:rPr>
                        <a:t>P.A.A.</a:t>
                      </a:r>
                      <a:endParaRPr lang="es-CO" sz="1600" dirty="0">
                        <a:solidFill>
                          <a:schemeClr val="tx1"/>
                        </a:solidFill>
                        <a:effectLst/>
                        <a:latin typeface="Calibri"/>
                        <a:ea typeface="Times New Roman"/>
                        <a:cs typeface="Times New Roman"/>
                      </a:endParaRPr>
                    </a:p>
                  </a:txBody>
                  <a:tcPr marL="44450" marR="44450" marT="0" marB="0" anchor="ctr">
                    <a:solidFill>
                      <a:schemeClr val="accent1">
                        <a:lumMod val="60000"/>
                        <a:lumOff val="40000"/>
                      </a:schemeClr>
                    </a:solidFill>
                  </a:tcPr>
                </a:tc>
                <a:tc>
                  <a:txBody>
                    <a:bodyPr/>
                    <a:lstStyle/>
                    <a:p>
                      <a:pPr algn="ctr">
                        <a:lnSpc>
                          <a:spcPct val="115000"/>
                        </a:lnSpc>
                        <a:spcAft>
                          <a:spcPts val="0"/>
                        </a:spcAft>
                      </a:pPr>
                      <a:r>
                        <a:rPr lang="es-CO" sz="1600" dirty="0">
                          <a:solidFill>
                            <a:schemeClr val="tx1"/>
                          </a:solidFill>
                          <a:effectLst/>
                        </a:rPr>
                        <a:t>EJECUTADO A </a:t>
                      </a:r>
                      <a:r>
                        <a:rPr lang="es-CO" sz="1600" dirty="0" smtClean="0">
                          <a:solidFill>
                            <a:schemeClr val="tx1"/>
                          </a:solidFill>
                          <a:effectLst/>
                        </a:rPr>
                        <a:t>DIC-31-2017</a:t>
                      </a:r>
                      <a:endParaRPr lang="es-CO" sz="1600" dirty="0">
                        <a:solidFill>
                          <a:schemeClr val="tx1"/>
                        </a:solidFill>
                        <a:effectLst/>
                        <a:latin typeface="Calibri"/>
                        <a:ea typeface="Times New Roman"/>
                        <a:cs typeface="Times New Roman"/>
                      </a:endParaRPr>
                    </a:p>
                  </a:txBody>
                  <a:tcPr marL="44450" marR="44450" marT="0" marB="0" anchor="ctr">
                    <a:solidFill>
                      <a:schemeClr val="accent1">
                        <a:lumMod val="60000"/>
                        <a:lumOff val="40000"/>
                      </a:schemeClr>
                    </a:solidFill>
                  </a:tcPr>
                </a:tc>
                <a:tc>
                  <a:txBody>
                    <a:bodyPr/>
                    <a:lstStyle/>
                    <a:p>
                      <a:pPr algn="ctr">
                        <a:lnSpc>
                          <a:spcPct val="115000"/>
                        </a:lnSpc>
                        <a:spcAft>
                          <a:spcPts val="0"/>
                        </a:spcAft>
                      </a:pPr>
                      <a:r>
                        <a:rPr lang="es-CO" sz="1600" dirty="0">
                          <a:solidFill>
                            <a:schemeClr val="tx1"/>
                          </a:solidFill>
                          <a:effectLst/>
                        </a:rPr>
                        <a:t>SALDO POR EJECUTAR</a:t>
                      </a:r>
                      <a:endParaRPr lang="es-CO" sz="1600" dirty="0">
                        <a:solidFill>
                          <a:schemeClr val="tx1"/>
                        </a:solidFill>
                        <a:effectLst/>
                        <a:latin typeface="Calibri"/>
                        <a:ea typeface="Times New Roman"/>
                        <a:cs typeface="Times New Roman"/>
                      </a:endParaRPr>
                    </a:p>
                  </a:txBody>
                  <a:tcPr marL="44450" marR="44450" marT="0" marB="0" anchor="ctr">
                    <a:solidFill>
                      <a:schemeClr val="accent1">
                        <a:lumMod val="60000"/>
                        <a:lumOff val="40000"/>
                      </a:schemeClr>
                    </a:solidFill>
                  </a:tcPr>
                </a:tc>
                <a:tc>
                  <a:txBody>
                    <a:bodyPr/>
                    <a:lstStyle/>
                    <a:p>
                      <a:pPr algn="ctr">
                        <a:lnSpc>
                          <a:spcPct val="115000"/>
                        </a:lnSpc>
                        <a:spcAft>
                          <a:spcPts val="0"/>
                        </a:spcAft>
                      </a:pPr>
                      <a:r>
                        <a:rPr lang="es-CO" sz="1600" dirty="0">
                          <a:solidFill>
                            <a:schemeClr val="tx1"/>
                          </a:solidFill>
                          <a:effectLst/>
                        </a:rPr>
                        <a:t>PORCENTAJE DE EJECUCION DEL RUBRO</a:t>
                      </a:r>
                      <a:endParaRPr lang="es-CO" sz="1600" dirty="0">
                        <a:solidFill>
                          <a:schemeClr val="tx1"/>
                        </a:solidFill>
                        <a:effectLst/>
                        <a:latin typeface="Calibri"/>
                        <a:ea typeface="Times New Roman"/>
                        <a:cs typeface="Times New Roman"/>
                      </a:endParaRPr>
                    </a:p>
                  </a:txBody>
                  <a:tcPr marL="44450" marR="44450" marT="0" marB="0" anchor="ctr">
                    <a:solidFill>
                      <a:schemeClr val="accent1">
                        <a:lumMod val="60000"/>
                        <a:lumOff val="40000"/>
                      </a:schemeClr>
                    </a:solidFill>
                  </a:tcPr>
                </a:tc>
              </a:tr>
              <a:tr h="310639">
                <a:tc>
                  <a:txBody>
                    <a:bodyPr/>
                    <a:lstStyle/>
                    <a:p>
                      <a:pPr algn="l">
                        <a:lnSpc>
                          <a:spcPct val="115000"/>
                        </a:lnSpc>
                        <a:spcAft>
                          <a:spcPts val="0"/>
                        </a:spcAft>
                      </a:pPr>
                      <a:r>
                        <a:rPr lang="es-CO" sz="1600" b="1" dirty="0">
                          <a:effectLst/>
                        </a:rPr>
                        <a:t>1. ADQUISICION DE BIENES </a:t>
                      </a:r>
                      <a:endParaRPr lang="es-CO" sz="1600" b="1" dirty="0">
                        <a:effectLst/>
                        <a:latin typeface="Calibri"/>
                        <a:ea typeface="Times New Roman"/>
                        <a:cs typeface="Times New Roman"/>
                      </a:endParaRPr>
                    </a:p>
                  </a:txBody>
                  <a:tcPr marL="44450" marR="44450" marT="0" marB="0" anchor="ctr">
                    <a:solidFill>
                      <a:srgbClr val="00B0F0"/>
                    </a:solidFill>
                  </a:tcPr>
                </a:tc>
                <a:tc>
                  <a:txBody>
                    <a:bodyPr/>
                    <a:lstStyle/>
                    <a:p>
                      <a:pPr algn="l">
                        <a:lnSpc>
                          <a:spcPct val="115000"/>
                        </a:lnSpc>
                        <a:spcAft>
                          <a:spcPts val="0"/>
                        </a:spcAft>
                      </a:pPr>
                      <a:r>
                        <a:rPr lang="es-CO" sz="1800" b="1" dirty="0">
                          <a:solidFill>
                            <a:srgbClr val="000000"/>
                          </a:solidFill>
                          <a:effectLst/>
                          <a:latin typeface="+mn-lt"/>
                          <a:ea typeface="Times New Roman"/>
                          <a:cs typeface="Calibri"/>
                        </a:rPr>
                        <a:t>167.128.014</a:t>
                      </a:r>
                      <a:endParaRPr lang="es-CO" sz="1800" dirty="0">
                        <a:effectLst/>
                        <a:latin typeface="+mn-lt"/>
                        <a:ea typeface="Times New Roman"/>
                        <a:cs typeface="Times New Roman"/>
                      </a:endParaRPr>
                    </a:p>
                  </a:txBody>
                  <a:tcPr marL="44450" marR="44450" marT="0" marB="0" anchor="b">
                    <a:solidFill>
                      <a:srgbClr val="00B0F0"/>
                    </a:solidFill>
                  </a:tcPr>
                </a:tc>
                <a:tc>
                  <a:txBody>
                    <a:bodyPr/>
                    <a:lstStyle/>
                    <a:p>
                      <a:pPr algn="l">
                        <a:lnSpc>
                          <a:spcPct val="115000"/>
                        </a:lnSpc>
                        <a:spcAft>
                          <a:spcPts val="0"/>
                        </a:spcAft>
                      </a:pPr>
                      <a:r>
                        <a:rPr lang="es-CO" sz="1800" b="1">
                          <a:solidFill>
                            <a:srgbClr val="000000"/>
                          </a:solidFill>
                          <a:effectLst/>
                          <a:latin typeface="+mn-lt"/>
                          <a:ea typeface="Times New Roman"/>
                          <a:cs typeface="Calibri"/>
                        </a:rPr>
                        <a:t>126.287.230</a:t>
                      </a:r>
                      <a:endParaRPr lang="es-CO" sz="1800">
                        <a:effectLst/>
                        <a:latin typeface="+mn-lt"/>
                        <a:ea typeface="Times New Roman"/>
                        <a:cs typeface="Times New Roman"/>
                      </a:endParaRPr>
                    </a:p>
                  </a:txBody>
                  <a:tcPr marL="44450" marR="44450" marT="0" marB="0" anchor="b">
                    <a:solidFill>
                      <a:srgbClr val="00B0F0"/>
                    </a:solidFill>
                  </a:tcPr>
                </a:tc>
                <a:tc>
                  <a:txBody>
                    <a:bodyPr/>
                    <a:lstStyle/>
                    <a:p>
                      <a:pPr algn="l">
                        <a:lnSpc>
                          <a:spcPct val="115000"/>
                        </a:lnSpc>
                        <a:spcAft>
                          <a:spcPts val="0"/>
                        </a:spcAft>
                      </a:pPr>
                      <a:r>
                        <a:rPr lang="es-CO" sz="1800" b="1">
                          <a:solidFill>
                            <a:srgbClr val="000000"/>
                          </a:solidFill>
                          <a:effectLst/>
                          <a:latin typeface="+mn-lt"/>
                          <a:ea typeface="Times New Roman"/>
                          <a:cs typeface="Calibri"/>
                        </a:rPr>
                        <a:t>40.840.784</a:t>
                      </a:r>
                      <a:endParaRPr lang="es-CO" sz="1800">
                        <a:effectLst/>
                        <a:latin typeface="+mn-lt"/>
                        <a:ea typeface="Times New Roman"/>
                        <a:cs typeface="Times New Roman"/>
                      </a:endParaRPr>
                    </a:p>
                  </a:txBody>
                  <a:tcPr marL="44450" marR="44450" marT="0" marB="0" anchor="b">
                    <a:solidFill>
                      <a:srgbClr val="00B0F0"/>
                    </a:solidFill>
                  </a:tcPr>
                </a:tc>
                <a:tc>
                  <a:txBody>
                    <a:bodyPr/>
                    <a:lstStyle/>
                    <a:p>
                      <a:pPr algn="ctr">
                        <a:lnSpc>
                          <a:spcPct val="115000"/>
                        </a:lnSpc>
                        <a:spcAft>
                          <a:spcPts val="0"/>
                        </a:spcAft>
                      </a:pPr>
                      <a:r>
                        <a:rPr lang="es-CO" sz="1800" b="1">
                          <a:solidFill>
                            <a:srgbClr val="000000"/>
                          </a:solidFill>
                          <a:effectLst/>
                          <a:latin typeface="+mn-lt"/>
                          <a:ea typeface="Times New Roman"/>
                          <a:cs typeface="Calibri"/>
                        </a:rPr>
                        <a:t>75.56%</a:t>
                      </a:r>
                      <a:endParaRPr lang="es-CO" sz="1800">
                        <a:effectLst/>
                        <a:latin typeface="+mn-lt"/>
                        <a:ea typeface="Times New Roman"/>
                        <a:cs typeface="Times New Roman"/>
                      </a:endParaRPr>
                    </a:p>
                  </a:txBody>
                  <a:tcPr marL="44450" marR="44450" marT="0" marB="0" anchor="b">
                    <a:solidFill>
                      <a:srgbClr val="00B0F0"/>
                    </a:solidFill>
                  </a:tcPr>
                </a:tc>
              </a:tr>
              <a:tr h="290598">
                <a:tc>
                  <a:txBody>
                    <a:bodyPr/>
                    <a:lstStyle/>
                    <a:p>
                      <a:pPr algn="l">
                        <a:lnSpc>
                          <a:spcPct val="115000"/>
                        </a:lnSpc>
                        <a:spcAft>
                          <a:spcPts val="0"/>
                        </a:spcAft>
                      </a:pPr>
                      <a:r>
                        <a:rPr lang="es-CO" sz="1600">
                          <a:effectLst/>
                        </a:rPr>
                        <a:t>1.1. COMPRAS DE EQUIPOS</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77.128.014</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58.669.380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18.458.634</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76.07%</a:t>
                      </a:r>
                      <a:endParaRPr lang="es-CO" sz="1800">
                        <a:effectLst/>
                        <a:latin typeface="+mn-lt"/>
                        <a:ea typeface="Times New Roman"/>
                        <a:cs typeface="Times New Roman"/>
                      </a:endParaRPr>
                    </a:p>
                  </a:txBody>
                  <a:tcPr marL="44450" marR="44450" marT="0" marB="0" anchor="b"/>
                </a:tc>
              </a:tr>
              <a:tr h="240495">
                <a:tc>
                  <a:txBody>
                    <a:bodyPr/>
                    <a:lstStyle/>
                    <a:p>
                      <a:pPr algn="l">
                        <a:lnSpc>
                          <a:spcPct val="115000"/>
                        </a:lnSpc>
                        <a:spcAft>
                          <a:spcPts val="0"/>
                        </a:spcAft>
                      </a:pPr>
                      <a:r>
                        <a:rPr lang="es-CO" sz="1600">
                          <a:effectLst/>
                        </a:rPr>
                        <a:t>1.2. MATERIALES Y SUMINISTROS</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90.000.000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67.617.850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22.382.150</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75.13%</a:t>
                      </a:r>
                      <a:endParaRPr lang="es-CO" sz="1800">
                        <a:effectLst/>
                        <a:latin typeface="+mn-lt"/>
                        <a:ea typeface="Times New Roman"/>
                        <a:cs typeface="Times New Roman"/>
                      </a:endParaRPr>
                    </a:p>
                  </a:txBody>
                  <a:tcPr marL="44450" marR="44450" marT="0" marB="0" anchor="b"/>
                </a:tc>
              </a:tr>
              <a:tr h="310639">
                <a:tc>
                  <a:txBody>
                    <a:bodyPr/>
                    <a:lstStyle/>
                    <a:p>
                      <a:pPr algn="l">
                        <a:lnSpc>
                          <a:spcPct val="115000"/>
                        </a:lnSpc>
                        <a:spcAft>
                          <a:spcPts val="0"/>
                        </a:spcAft>
                      </a:pPr>
                      <a:r>
                        <a:rPr lang="es-CO" sz="1600" b="1" dirty="0">
                          <a:effectLst/>
                        </a:rPr>
                        <a:t>2. ADQUISICION DE SERVICIOS</a:t>
                      </a:r>
                      <a:endParaRPr lang="es-CO" sz="1600" b="1" dirty="0">
                        <a:effectLst/>
                        <a:latin typeface="Calibri"/>
                        <a:ea typeface="Times New Roman"/>
                        <a:cs typeface="Times New Roman"/>
                      </a:endParaRPr>
                    </a:p>
                  </a:txBody>
                  <a:tcPr marL="44450" marR="44450" marT="0" marB="0" anchor="ctr">
                    <a:solidFill>
                      <a:srgbClr val="00B0F0"/>
                    </a:solidFill>
                  </a:tcPr>
                </a:tc>
                <a:tc>
                  <a:txBody>
                    <a:bodyPr/>
                    <a:lstStyle/>
                    <a:p>
                      <a:pPr algn="l">
                        <a:lnSpc>
                          <a:spcPct val="115000"/>
                        </a:lnSpc>
                        <a:spcAft>
                          <a:spcPts val="0"/>
                        </a:spcAft>
                      </a:pPr>
                      <a:r>
                        <a:rPr lang="es-CO" sz="1800" b="1">
                          <a:effectLst/>
                          <a:latin typeface="+mn-lt"/>
                          <a:ea typeface="Times New Roman"/>
                          <a:cs typeface="Calibri"/>
                        </a:rPr>
                        <a:t>1.140.649.826</a:t>
                      </a:r>
                      <a:endParaRPr lang="es-CO" sz="1800">
                        <a:effectLst/>
                        <a:latin typeface="+mn-lt"/>
                        <a:ea typeface="Times New Roman"/>
                        <a:cs typeface="Times New Roman"/>
                      </a:endParaRPr>
                    </a:p>
                  </a:txBody>
                  <a:tcPr marL="44450" marR="44450" marT="0" marB="0" anchor="b">
                    <a:solidFill>
                      <a:srgbClr val="00B0F0"/>
                    </a:solidFill>
                  </a:tcPr>
                </a:tc>
                <a:tc>
                  <a:txBody>
                    <a:bodyPr/>
                    <a:lstStyle/>
                    <a:p>
                      <a:pPr algn="l">
                        <a:lnSpc>
                          <a:spcPct val="115000"/>
                        </a:lnSpc>
                        <a:spcAft>
                          <a:spcPts val="0"/>
                        </a:spcAft>
                      </a:pPr>
                      <a:r>
                        <a:rPr lang="es-CO" sz="1800" b="1">
                          <a:effectLst/>
                          <a:latin typeface="+mn-lt"/>
                          <a:ea typeface="Times New Roman"/>
                          <a:cs typeface="Calibri"/>
                        </a:rPr>
                        <a:t>1.053.205.510</a:t>
                      </a:r>
                      <a:endParaRPr lang="es-CO" sz="1800">
                        <a:effectLst/>
                        <a:latin typeface="+mn-lt"/>
                        <a:ea typeface="Times New Roman"/>
                        <a:cs typeface="Times New Roman"/>
                      </a:endParaRPr>
                    </a:p>
                  </a:txBody>
                  <a:tcPr marL="44450" marR="44450" marT="0" marB="0" anchor="b">
                    <a:solidFill>
                      <a:srgbClr val="00B0F0"/>
                    </a:solidFill>
                  </a:tcPr>
                </a:tc>
                <a:tc>
                  <a:txBody>
                    <a:bodyPr/>
                    <a:lstStyle/>
                    <a:p>
                      <a:pPr algn="l">
                        <a:lnSpc>
                          <a:spcPct val="115000"/>
                        </a:lnSpc>
                        <a:spcAft>
                          <a:spcPts val="0"/>
                        </a:spcAft>
                      </a:pPr>
                      <a:r>
                        <a:rPr lang="es-CO" sz="1800" b="1">
                          <a:solidFill>
                            <a:srgbClr val="000000"/>
                          </a:solidFill>
                          <a:effectLst/>
                          <a:latin typeface="+mn-lt"/>
                          <a:ea typeface="Times New Roman"/>
                          <a:cs typeface="Calibri"/>
                        </a:rPr>
                        <a:t>87.444.316</a:t>
                      </a:r>
                      <a:endParaRPr lang="es-CO" sz="1800">
                        <a:effectLst/>
                        <a:latin typeface="+mn-lt"/>
                        <a:ea typeface="Times New Roman"/>
                        <a:cs typeface="Times New Roman"/>
                      </a:endParaRPr>
                    </a:p>
                  </a:txBody>
                  <a:tcPr marL="44450" marR="44450" marT="0" marB="0" anchor="b">
                    <a:solidFill>
                      <a:srgbClr val="00B0F0"/>
                    </a:solidFill>
                  </a:tcPr>
                </a:tc>
                <a:tc>
                  <a:txBody>
                    <a:bodyPr/>
                    <a:lstStyle/>
                    <a:p>
                      <a:pPr algn="ctr">
                        <a:lnSpc>
                          <a:spcPct val="115000"/>
                        </a:lnSpc>
                        <a:spcAft>
                          <a:spcPts val="0"/>
                        </a:spcAft>
                      </a:pPr>
                      <a:r>
                        <a:rPr lang="es-CO" sz="1800" b="1">
                          <a:solidFill>
                            <a:srgbClr val="000000"/>
                          </a:solidFill>
                          <a:effectLst/>
                          <a:latin typeface="+mn-lt"/>
                          <a:ea typeface="Times New Roman"/>
                          <a:cs typeface="Calibri"/>
                        </a:rPr>
                        <a:t>92.33%</a:t>
                      </a:r>
                      <a:endParaRPr lang="es-CO" sz="1800">
                        <a:effectLst/>
                        <a:latin typeface="+mn-lt"/>
                        <a:ea typeface="Times New Roman"/>
                        <a:cs typeface="Times New Roman"/>
                      </a:endParaRPr>
                    </a:p>
                  </a:txBody>
                  <a:tcPr marL="44450" marR="44450" marT="0" marB="0" anchor="b">
                    <a:solidFill>
                      <a:srgbClr val="00B0F0"/>
                    </a:solidFill>
                  </a:tcPr>
                </a:tc>
              </a:tr>
              <a:tr h="240495">
                <a:tc>
                  <a:txBody>
                    <a:bodyPr/>
                    <a:lstStyle/>
                    <a:p>
                      <a:pPr algn="l">
                        <a:lnSpc>
                          <a:spcPct val="115000"/>
                        </a:lnSpc>
                        <a:spcAft>
                          <a:spcPts val="0"/>
                        </a:spcAft>
                      </a:pPr>
                      <a:r>
                        <a:rPr lang="es-CO" sz="1600">
                          <a:effectLst/>
                        </a:rPr>
                        <a:t>2.1. MANTENIMIENTO</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effectLst/>
                          <a:latin typeface="+mn-lt"/>
                          <a:ea typeface="Times New Roman"/>
                          <a:cs typeface="Calibri"/>
                        </a:rPr>
                        <a:t>205.000.000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effectLst/>
                          <a:latin typeface="+mn-lt"/>
                          <a:ea typeface="Times New Roman"/>
                          <a:cs typeface="Calibri"/>
                        </a:rPr>
                        <a:t>193.164.809</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11.835.191</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94.23%</a:t>
                      </a:r>
                      <a:endParaRPr lang="es-CO" sz="1800">
                        <a:effectLst/>
                        <a:latin typeface="+mn-lt"/>
                        <a:ea typeface="Times New Roman"/>
                        <a:cs typeface="Times New Roman"/>
                      </a:endParaRPr>
                    </a:p>
                  </a:txBody>
                  <a:tcPr marL="44450" marR="44450" marT="0" marB="0" anchor="b"/>
                </a:tc>
              </a:tr>
              <a:tr h="392273">
                <a:tc>
                  <a:txBody>
                    <a:bodyPr/>
                    <a:lstStyle/>
                    <a:p>
                      <a:pPr algn="l">
                        <a:lnSpc>
                          <a:spcPct val="115000"/>
                        </a:lnSpc>
                        <a:spcAft>
                          <a:spcPts val="0"/>
                        </a:spcAft>
                      </a:pPr>
                      <a:r>
                        <a:rPr lang="es-CO" sz="1600">
                          <a:effectLst/>
                        </a:rPr>
                        <a:t>2.2. IMPRESOS Y PUBLICACIONES</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24.000.000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24.000.000</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0%</a:t>
                      </a:r>
                      <a:endParaRPr lang="es-CO" sz="1800">
                        <a:effectLst/>
                        <a:latin typeface="+mn-lt"/>
                        <a:ea typeface="Times New Roman"/>
                        <a:cs typeface="Times New Roman"/>
                      </a:endParaRPr>
                    </a:p>
                  </a:txBody>
                  <a:tcPr marL="44450" marR="44450" marT="0" marB="0" anchor="b"/>
                </a:tc>
              </a:tr>
              <a:tr h="240495">
                <a:tc>
                  <a:txBody>
                    <a:bodyPr/>
                    <a:lstStyle/>
                    <a:p>
                      <a:pPr algn="l">
                        <a:lnSpc>
                          <a:spcPct val="115000"/>
                        </a:lnSpc>
                        <a:spcAft>
                          <a:spcPts val="0"/>
                        </a:spcAft>
                      </a:pPr>
                      <a:r>
                        <a:rPr lang="es-CO" sz="1600">
                          <a:effectLst/>
                        </a:rPr>
                        <a:t>2.3 SEGUROS </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23.238.464</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23.238.464</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0</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100%</a:t>
                      </a:r>
                      <a:endParaRPr lang="es-CO" sz="1800">
                        <a:effectLst/>
                        <a:latin typeface="+mn-lt"/>
                        <a:ea typeface="Times New Roman"/>
                        <a:cs typeface="Times New Roman"/>
                      </a:endParaRPr>
                    </a:p>
                  </a:txBody>
                  <a:tcPr marL="44450" marR="44450" marT="0" marB="0" anchor="b"/>
                </a:tc>
              </a:tr>
              <a:tr h="240495">
                <a:tc>
                  <a:txBody>
                    <a:bodyPr/>
                    <a:lstStyle/>
                    <a:p>
                      <a:pPr algn="l">
                        <a:lnSpc>
                          <a:spcPct val="115000"/>
                        </a:lnSpc>
                        <a:spcAft>
                          <a:spcPts val="0"/>
                        </a:spcAft>
                      </a:pPr>
                      <a:r>
                        <a:rPr lang="es-CO" sz="1600">
                          <a:effectLst/>
                        </a:rPr>
                        <a:t>2.4 IMPUESTOS Y MULTAS</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35.633.522</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35.633.522</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0</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100%</a:t>
                      </a:r>
                      <a:endParaRPr lang="es-CO" sz="1800">
                        <a:effectLst/>
                        <a:latin typeface="+mn-lt"/>
                        <a:ea typeface="Times New Roman"/>
                        <a:cs typeface="Times New Roman"/>
                      </a:endParaRPr>
                    </a:p>
                  </a:txBody>
                  <a:tcPr marL="44450" marR="44450" marT="0" marB="0" anchor="b"/>
                </a:tc>
              </a:tr>
              <a:tr h="240495">
                <a:tc>
                  <a:txBody>
                    <a:bodyPr/>
                    <a:lstStyle/>
                    <a:p>
                      <a:pPr algn="l">
                        <a:lnSpc>
                          <a:spcPct val="115000"/>
                        </a:lnSpc>
                        <a:spcAft>
                          <a:spcPts val="0"/>
                        </a:spcAft>
                      </a:pPr>
                      <a:r>
                        <a:rPr lang="es-CO" sz="1600">
                          <a:effectLst/>
                        </a:rPr>
                        <a:t>2.5 SERVICIOS PUBLICOS</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110.000.000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99.662.346</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10.337.654</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90.60%</a:t>
                      </a:r>
                      <a:endParaRPr lang="es-CO" sz="1800">
                        <a:effectLst/>
                        <a:latin typeface="+mn-lt"/>
                        <a:ea typeface="Times New Roman"/>
                        <a:cs typeface="Times New Roman"/>
                      </a:endParaRPr>
                    </a:p>
                  </a:txBody>
                  <a:tcPr marL="44450" marR="44450" marT="0" marB="0" anchor="b"/>
                </a:tc>
              </a:tr>
              <a:tr h="240495">
                <a:tc>
                  <a:txBody>
                    <a:bodyPr/>
                    <a:lstStyle/>
                    <a:p>
                      <a:pPr algn="l">
                        <a:lnSpc>
                          <a:spcPct val="115000"/>
                        </a:lnSpc>
                        <a:spcAft>
                          <a:spcPts val="0"/>
                        </a:spcAft>
                      </a:pPr>
                      <a:r>
                        <a:rPr lang="es-CO" sz="1600">
                          <a:effectLst/>
                        </a:rPr>
                        <a:t>2.6 GASTOS DE TRANSPORTE</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27.000.000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26.975.000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25.000</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99.91%</a:t>
                      </a:r>
                      <a:endParaRPr lang="es-CO" sz="1800">
                        <a:effectLst/>
                        <a:latin typeface="+mn-lt"/>
                        <a:ea typeface="Times New Roman"/>
                        <a:cs typeface="Times New Roman"/>
                      </a:endParaRPr>
                    </a:p>
                  </a:txBody>
                  <a:tcPr marL="44450" marR="44450" marT="0" marB="0" anchor="b"/>
                </a:tc>
              </a:tr>
              <a:tr h="392273">
                <a:tc>
                  <a:txBody>
                    <a:bodyPr/>
                    <a:lstStyle/>
                    <a:p>
                      <a:pPr algn="l">
                        <a:lnSpc>
                          <a:spcPct val="115000"/>
                        </a:lnSpc>
                        <a:spcAft>
                          <a:spcPts val="0"/>
                        </a:spcAft>
                      </a:pPr>
                      <a:r>
                        <a:rPr lang="es-CO" sz="1600">
                          <a:effectLst/>
                        </a:rPr>
                        <a:t>2.7. VIATICOS Y GASTOS DE VIAJE</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461.938.000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434.063.771</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27.874.229</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93.97%</a:t>
                      </a:r>
                      <a:endParaRPr lang="es-CO" sz="1800">
                        <a:effectLst/>
                        <a:latin typeface="+mn-lt"/>
                        <a:ea typeface="Times New Roman"/>
                        <a:cs typeface="Times New Roman"/>
                      </a:endParaRPr>
                    </a:p>
                  </a:txBody>
                  <a:tcPr marL="44450" marR="44450" marT="0" marB="0" anchor="b"/>
                </a:tc>
              </a:tr>
              <a:tr h="392273">
                <a:tc>
                  <a:txBody>
                    <a:bodyPr/>
                    <a:lstStyle/>
                    <a:p>
                      <a:pPr algn="l">
                        <a:lnSpc>
                          <a:spcPct val="115000"/>
                        </a:lnSpc>
                        <a:spcAft>
                          <a:spcPts val="0"/>
                        </a:spcAft>
                      </a:pPr>
                      <a:r>
                        <a:rPr lang="es-CO" sz="1600">
                          <a:effectLst/>
                        </a:rPr>
                        <a:t>2.8 CAPACITACION Y BIENESTAR</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250.000.000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237.662.282</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13.337.718</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95.06%</a:t>
                      </a:r>
                      <a:endParaRPr lang="es-CO" sz="1800">
                        <a:effectLst/>
                        <a:latin typeface="+mn-lt"/>
                        <a:ea typeface="Times New Roman"/>
                        <a:cs typeface="Times New Roman"/>
                      </a:endParaRPr>
                    </a:p>
                  </a:txBody>
                  <a:tcPr marL="44450" marR="44450" marT="0" marB="0" anchor="b"/>
                </a:tc>
              </a:tr>
              <a:tr h="240495">
                <a:tc>
                  <a:txBody>
                    <a:bodyPr/>
                    <a:lstStyle/>
                    <a:p>
                      <a:pPr algn="l">
                        <a:lnSpc>
                          <a:spcPct val="115000"/>
                        </a:lnSpc>
                        <a:spcAft>
                          <a:spcPts val="0"/>
                        </a:spcAft>
                      </a:pPr>
                      <a:r>
                        <a:rPr lang="es-CO" sz="1600">
                          <a:effectLst/>
                        </a:rPr>
                        <a:t>2.9. OTROS GASTOS</a:t>
                      </a:r>
                      <a:endParaRPr lang="es-CO" sz="16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CO" sz="1800" b="1">
                          <a:solidFill>
                            <a:srgbClr val="000000"/>
                          </a:solidFill>
                          <a:effectLst/>
                          <a:latin typeface="+mn-lt"/>
                          <a:ea typeface="Times New Roman"/>
                          <a:cs typeface="Calibri"/>
                        </a:rPr>
                        <a:t>3.839.840</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2.805.316</a:t>
                      </a:r>
                      <a:endParaRPr lang="es-CO" sz="1800">
                        <a:effectLst/>
                        <a:latin typeface="+mn-lt"/>
                        <a:ea typeface="Times New Roman"/>
                        <a:cs typeface="Times New Roman"/>
                      </a:endParaRPr>
                    </a:p>
                  </a:txBody>
                  <a:tcPr marL="44450" marR="44450" marT="0" marB="0" anchor="b"/>
                </a:tc>
                <a:tc>
                  <a:txBody>
                    <a:bodyPr/>
                    <a:lstStyle/>
                    <a:p>
                      <a:pPr algn="l">
                        <a:lnSpc>
                          <a:spcPct val="115000"/>
                        </a:lnSpc>
                        <a:spcAft>
                          <a:spcPts val="0"/>
                        </a:spcAft>
                      </a:pPr>
                      <a:r>
                        <a:rPr lang="es-CO" sz="1800" b="1">
                          <a:solidFill>
                            <a:srgbClr val="000000"/>
                          </a:solidFill>
                          <a:effectLst/>
                          <a:latin typeface="+mn-lt"/>
                          <a:ea typeface="Times New Roman"/>
                          <a:cs typeface="Calibri"/>
                        </a:rPr>
                        <a:t>1.034.524</a:t>
                      </a:r>
                      <a:endParaRPr lang="es-CO" sz="1800">
                        <a:effectLst/>
                        <a:latin typeface="+mn-lt"/>
                        <a:ea typeface="Times New Roman"/>
                        <a:cs typeface="Times New Roman"/>
                      </a:endParaRPr>
                    </a:p>
                  </a:txBody>
                  <a:tcPr marL="44450" marR="44450" marT="0" marB="0" anchor="b"/>
                </a:tc>
                <a:tc>
                  <a:txBody>
                    <a:bodyPr/>
                    <a:lstStyle/>
                    <a:p>
                      <a:pPr algn="ctr">
                        <a:lnSpc>
                          <a:spcPct val="115000"/>
                        </a:lnSpc>
                        <a:spcAft>
                          <a:spcPts val="0"/>
                        </a:spcAft>
                      </a:pPr>
                      <a:r>
                        <a:rPr lang="es-CO" sz="1800" b="1">
                          <a:solidFill>
                            <a:srgbClr val="000000"/>
                          </a:solidFill>
                          <a:effectLst/>
                          <a:latin typeface="+mn-lt"/>
                          <a:ea typeface="Times New Roman"/>
                          <a:cs typeface="Calibri"/>
                        </a:rPr>
                        <a:t>73.06%</a:t>
                      </a:r>
                      <a:endParaRPr lang="es-CO" sz="1800">
                        <a:effectLst/>
                        <a:latin typeface="+mn-lt"/>
                        <a:ea typeface="Times New Roman"/>
                        <a:cs typeface="Times New Roman"/>
                      </a:endParaRPr>
                    </a:p>
                  </a:txBody>
                  <a:tcPr marL="44450" marR="44450" marT="0" marB="0" anchor="b"/>
                </a:tc>
              </a:tr>
              <a:tr h="428148">
                <a:tc>
                  <a:txBody>
                    <a:bodyPr/>
                    <a:lstStyle/>
                    <a:p>
                      <a:pPr algn="l">
                        <a:lnSpc>
                          <a:spcPct val="115000"/>
                        </a:lnSpc>
                        <a:spcAft>
                          <a:spcPts val="0"/>
                        </a:spcAft>
                      </a:pPr>
                      <a:r>
                        <a:rPr lang="es-CO" sz="1600" b="1" dirty="0">
                          <a:effectLst/>
                        </a:rPr>
                        <a:t>TOTAL PLAN DE ADQUISICIONES</a:t>
                      </a:r>
                      <a:endParaRPr lang="es-CO" sz="1600" b="1" dirty="0">
                        <a:effectLst/>
                        <a:latin typeface="Calibri"/>
                        <a:ea typeface="Times New Roman"/>
                        <a:cs typeface="Times New Roman"/>
                      </a:endParaRPr>
                    </a:p>
                  </a:txBody>
                  <a:tcPr marL="44450" marR="44450" marT="0" marB="0" anchor="ctr">
                    <a:solidFill>
                      <a:srgbClr val="00B0F0"/>
                    </a:solidFill>
                  </a:tcPr>
                </a:tc>
                <a:tc>
                  <a:txBody>
                    <a:bodyPr/>
                    <a:lstStyle/>
                    <a:p>
                      <a:pPr algn="l">
                        <a:lnSpc>
                          <a:spcPct val="115000"/>
                        </a:lnSpc>
                        <a:spcAft>
                          <a:spcPts val="0"/>
                        </a:spcAft>
                      </a:pPr>
                      <a:r>
                        <a:rPr lang="es-CO" sz="1800" b="1">
                          <a:solidFill>
                            <a:srgbClr val="000000"/>
                          </a:solidFill>
                          <a:effectLst/>
                          <a:latin typeface="+mn-lt"/>
                          <a:ea typeface="Times New Roman"/>
                          <a:cs typeface="Calibri"/>
                        </a:rPr>
                        <a:t>1.307.777.840</a:t>
                      </a:r>
                      <a:endParaRPr lang="es-CO" sz="1800">
                        <a:effectLst/>
                        <a:latin typeface="+mn-lt"/>
                        <a:ea typeface="Times New Roman"/>
                        <a:cs typeface="Times New Roman"/>
                      </a:endParaRPr>
                    </a:p>
                  </a:txBody>
                  <a:tcPr marL="44450" marR="44450" marT="0" marB="0" anchor="b">
                    <a:solidFill>
                      <a:srgbClr val="00B0F0"/>
                    </a:solidFill>
                  </a:tcPr>
                </a:tc>
                <a:tc>
                  <a:txBody>
                    <a:bodyPr/>
                    <a:lstStyle/>
                    <a:p>
                      <a:pPr algn="l">
                        <a:lnSpc>
                          <a:spcPct val="115000"/>
                        </a:lnSpc>
                        <a:spcAft>
                          <a:spcPts val="0"/>
                        </a:spcAft>
                      </a:pPr>
                      <a:r>
                        <a:rPr lang="es-CO" sz="1800" b="1">
                          <a:solidFill>
                            <a:srgbClr val="000000"/>
                          </a:solidFill>
                          <a:effectLst/>
                          <a:latin typeface="+mn-lt"/>
                          <a:ea typeface="Times New Roman"/>
                          <a:cs typeface="Calibri"/>
                        </a:rPr>
                        <a:t>1.179.492740</a:t>
                      </a:r>
                      <a:endParaRPr lang="es-CO" sz="1800">
                        <a:effectLst/>
                        <a:latin typeface="+mn-lt"/>
                        <a:ea typeface="Times New Roman"/>
                        <a:cs typeface="Times New Roman"/>
                      </a:endParaRPr>
                    </a:p>
                  </a:txBody>
                  <a:tcPr marL="44450" marR="44450" marT="0" marB="0" anchor="b">
                    <a:solidFill>
                      <a:srgbClr val="00B0F0"/>
                    </a:solidFill>
                  </a:tcPr>
                </a:tc>
                <a:tc>
                  <a:txBody>
                    <a:bodyPr/>
                    <a:lstStyle/>
                    <a:p>
                      <a:pPr algn="l">
                        <a:lnSpc>
                          <a:spcPct val="115000"/>
                        </a:lnSpc>
                        <a:spcAft>
                          <a:spcPts val="0"/>
                        </a:spcAft>
                      </a:pPr>
                      <a:r>
                        <a:rPr lang="es-CO" sz="1800" b="1">
                          <a:solidFill>
                            <a:srgbClr val="000000"/>
                          </a:solidFill>
                          <a:effectLst/>
                          <a:latin typeface="+mn-lt"/>
                          <a:ea typeface="Times New Roman"/>
                          <a:cs typeface="Calibri"/>
                        </a:rPr>
                        <a:t>128.285.100</a:t>
                      </a:r>
                      <a:endParaRPr lang="es-CO" sz="1800">
                        <a:effectLst/>
                        <a:latin typeface="+mn-lt"/>
                        <a:ea typeface="Times New Roman"/>
                        <a:cs typeface="Times New Roman"/>
                      </a:endParaRPr>
                    </a:p>
                  </a:txBody>
                  <a:tcPr marL="44450" marR="44450" marT="0" marB="0" anchor="b">
                    <a:solidFill>
                      <a:srgbClr val="00B0F0"/>
                    </a:solidFill>
                  </a:tcPr>
                </a:tc>
                <a:tc>
                  <a:txBody>
                    <a:bodyPr/>
                    <a:lstStyle/>
                    <a:p>
                      <a:pPr algn="ctr">
                        <a:lnSpc>
                          <a:spcPct val="115000"/>
                        </a:lnSpc>
                        <a:spcAft>
                          <a:spcPts val="0"/>
                        </a:spcAft>
                      </a:pPr>
                      <a:r>
                        <a:rPr lang="es-CO" sz="1800" b="1" dirty="0">
                          <a:solidFill>
                            <a:srgbClr val="000000"/>
                          </a:solidFill>
                          <a:effectLst/>
                          <a:latin typeface="+mn-lt"/>
                          <a:ea typeface="Times New Roman"/>
                          <a:cs typeface="Calibri"/>
                        </a:rPr>
                        <a:t>90.19%</a:t>
                      </a:r>
                      <a:endParaRPr lang="es-CO" sz="1800" dirty="0">
                        <a:effectLst/>
                        <a:latin typeface="+mn-lt"/>
                        <a:ea typeface="Times New Roman"/>
                        <a:cs typeface="Times New Roman"/>
                      </a:endParaRPr>
                    </a:p>
                  </a:txBody>
                  <a:tcPr marL="44450" marR="44450" marT="0" marB="0" anchor="b">
                    <a:solidFill>
                      <a:srgbClr val="00B0F0"/>
                    </a:solidFill>
                  </a:tcPr>
                </a:tc>
              </a:tr>
            </a:tbl>
          </a:graphicData>
        </a:graphic>
      </p:graphicFrame>
      <p:sp>
        <p:nvSpPr>
          <p:cNvPr id="4" name="1 Título"/>
          <p:cNvSpPr>
            <a:spLocks noGrp="1"/>
          </p:cNvSpPr>
          <p:nvPr>
            <p:ph type="title"/>
          </p:nvPr>
        </p:nvSpPr>
        <p:spPr>
          <a:xfrm>
            <a:off x="2592925" y="247650"/>
            <a:ext cx="8911687" cy="1047750"/>
          </a:xfrm>
        </p:spPr>
        <p:txBody>
          <a:bodyPr>
            <a:noAutofit/>
          </a:bodyPr>
          <a:lstStyle/>
          <a:p>
            <a:pPr algn="ctr"/>
            <a:r>
              <a:rPr lang="es-CO" sz="1800" dirty="0">
                <a:latin typeface="Arial Black" pitchFamily="34" charset="0"/>
              </a:rPr>
              <a:t>2</a:t>
            </a:r>
            <a:r>
              <a:rPr lang="es-CO" sz="1800" dirty="0" smtClean="0">
                <a:latin typeface="Arial Black" pitchFamily="34" charset="0"/>
              </a:rPr>
              <a:t> FORTALECIMIENTO INSTITUCIONAL</a:t>
            </a:r>
            <a:br>
              <a:rPr lang="es-CO" sz="1800" dirty="0" smtClean="0">
                <a:latin typeface="Arial Black" pitchFamily="34" charset="0"/>
              </a:rPr>
            </a:br>
            <a:r>
              <a:rPr lang="es-CO" sz="1800" dirty="0" smtClean="0">
                <a:latin typeface="Arial Black" pitchFamily="34" charset="0"/>
              </a:rPr>
              <a:t>2.5 PLAN DE ADQUISICIONES VIG.2017</a:t>
            </a:r>
            <a:br>
              <a:rPr lang="es-CO" sz="1800" dirty="0" smtClean="0">
                <a:latin typeface="Arial Black" pitchFamily="34" charset="0"/>
              </a:rPr>
            </a:br>
            <a:endParaRPr lang="es-CO" sz="1800" dirty="0">
              <a:latin typeface="Arial Black" pitchFamily="34" charset="0"/>
            </a:endParaRPr>
          </a:p>
        </p:txBody>
      </p:sp>
    </p:spTree>
    <p:extLst>
      <p:ext uri="{BB962C8B-B14F-4D97-AF65-F5344CB8AC3E}">
        <p14:creationId xmlns:p14="http://schemas.microsoft.com/office/powerpoint/2010/main" val="10749765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71600" y="876300"/>
            <a:ext cx="10477500" cy="5848350"/>
          </a:xfrm>
        </p:spPr>
        <p:txBody>
          <a:bodyPr/>
          <a:lstStyle/>
          <a:p>
            <a:pPr marL="0" indent="0" algn="just">
              <a:buNone/>
            </a:pPr>
            <a:r>
              <a:rPr lang="es-ES" b="1" dirty="0">
                <a:solidFill>
                  <a:schemeClr val="tx1"/>
                </a:solidFill>
              </a:rPr>
              <a:t>1</a:t>
            </a:r>
            <a:r>
              <a:rPr lang="es-ES" b="1" dirty="0" smtClean="0">
                <a:solidFill>
                  <a:schemeClr val="tx1"/>
                </a:solidFill>
              </a:rPr>
              <a:t>. Plan de Acción de la Oficina de Control Interno.</a:t>
            </a:r>
          </a:p>
          <a:p>
            <a:pPr marL="0" indent="0" algn="just">
              <a:buNone/>
            </a:pPr>
            <a:endParaRPr lang="es-CO" b="1" dirty="0"/>
          </a:p>
          <a:p>
            <a:pPr marL="0" indent="0" algn="just">
              <a:buNone/>
            </a:pPr>
            <a:r>
              <a:rPr lang="es-ES" b="1" dirty="0"/>
              <a:t> </a:t>
            </a:r>
            <a:endParaRPr lang="es-CO" b="1" dirty="0"/>
          </a:p>
          <a:p>
            <a:pPr marL="0" indent="0">
              <a:buNone/>
            </a:pPr>
            <a:endParaRPr lang="es-CO" dirty="0"/>
          </a:p>
        </p:txBody>
      </p:sp>
      <p:sp>
        <p:nvSpPr>
          <p:cNvPr id="4" name="1 Título"/>
          <p:cNvSpPr>
            <a:spLocks noGrp="1"/>
          </p:cNvSpPr>
          <p:nvPr>
            <p:ph type="title"/>
          </p:nvPr>
        </p:nvSpPr>
        <p:spPr>
          <a:xfrm>
            <a:off x="1390650" y="228600"/>
            <a:ext cx="10401300" cy="723900"/>
          </a:xfrm>
        </p:spPr>
        <p:txBody>
          <a:bodyPr>
            <a:noAutofit/>
          </a:bodyPr>
          <a:lstStyle/>
          <a:p>
            <a:pPr algn="ctr"/>
            <a:r>
              <a:rPr lang="es-CO" sz="1800" dirty="0" smtClean="0">
                <a:latin typeface="Arial Black" pitchFamily="34" charset="0"/>
              </a:rPr>
              <a:t>3 CONTROL INTERNO</a:t>
            </a:r>
            <a:br>
              <a:rPr lang="es-CO" sz="1800" dirty="0" smtClean="0">
                <a:latin typeface="Arial Black" pitchFamily="34" charset="0"/>
              </a:rPr>
            </a:br>
            <a:r>
              <a:rPr lang="es-CO" sz="1800" dirty="0" smtClean="0">
                <a:latin typeface="Arial Black" pitchFamily="34" charset="0"/>
              </a:rPr>
              <a:t>3.1 GESTION DE LA OFICINA DE CONTROL INTERNO</a:t>
            </a:r>
            <a:br>
              <a:rPr lang="es-CO" sz="1800" dirty="0" smtClean="0">
                <a:latin typeface="Arial Black" pitchFamily="34" charset="0"/>
              </a:rPr>
            </a:br>
            <a:endParaRPr lang="es-CO" sz="1800" dirty="0">
              <a:latin typeface="Arial Black"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2545159614"/>
              </p:ext>
            </p:extLst>
          </p:nvPr>
        </p:nvGraphicFramePr>
        <p:xfrm>
          <a:off x="809624" y="1600197"/>
          <a:ext cx="10634663" cy="4526280"/>
        </p:xfrm>
        <a:graphic>
          <a:graphicData uri="http://schemas.openxmlformats.org/drawingml/2006/table">
            <a:tbl>
              <a:tblPr firstRow="1" firstCol="1" bandRow="1">
                <a:tableStyleId>{5C22544A-7EE6-4342-B048-85BDC9FD1C3A}</a:tableStyleId>
              </a:tblPr>
              <a:tblGrid>
                <a:gridCol w="8799866"/>
                <a:gridCol w="1834797"/>
              </a:tblGrid>
              <a:tr h="308202">
                <a:tc>
                  <a:txBody>
                    <a:bodyPr/>
                    <a:lstStyle/>
                    <a:p>
                      <a:pPr algn="ctr">
                        <a:lnSpc>
                          <a:spcPct val="115000"/>
                        </a:lnSpc>
                        <a:spcAft>
                          <a:spcPts val="0"/>
                        </a:spcAft>
                      </a:pPr>
                      <a:r>
                        <a:rPr lang="es-ES" sz="1800" dirty="0" smtClean="0">
                          <a:effectLst/>
                        </a:rPr>
                        <a:t>ACTIVIDADES DESARROLLADAS VIG.2017</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s-ES" sz="1800" dirty="0" smtClean="0">
                          <a:effectLst/>
                        </a:rPr>
                        <a:t>% CUMPLIMIENTO</a:t>
                      </a:r>
                      <a:endParaRPr lang="es-CO" sz="1800" dirty="0">
                        <a:effectLst/>
                        <a:latin typeface="Calibri"/>
                        <a:ea typeface="Times New Roman"/>
                        <a:cs typeface="Times New Roman"/>
                      </a:endParaRPr>
                    </a:p>
                  </a:txBody>
                  <a:tcPr marL="68580" marR="68580" marT="0" marB="0"/>
                </a:tc>
              </a:tr>
              <a:tr h="308202">
                <a:tc>
                  <a:txBody>
                    <a:bodyPr/>
                    <a:lstStyle/>
                    <a:p>
                      <a:pPr algn="just">
                        <a:lnSpc>
                          <a:spcPct val="115000"/>
                        </a:lnSpc>
                        <a:spcAft>
                          <a:spcPts val="0"/>
                        </a:spcAft>
                      </a:pPr>
                      <a:r>
                        <a:rPr lang="es-ES" sz="1800" dirty="0">
                          <a:effectLst/>
                        </a:rPr>
                        <a:t>Evaluación del sistema de control interno</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dirty="0">
                          <a:solidFill>
                            <a:srgbClr val="000000"/>
                          </a:solidFill>
                          <a:effectLst/>
                          <a:latin typeface="+mn-lt"/>
                          <a:ea typeface="Times New Roman"/>
                          <a:cs typeface="Times New Roman"/>
                        </a:rPr>
                        <a:t>100%</a:t>
                      </a:r>
                      <a:endParaRPr lang="es-CO" sz="1800" dirty="0">
                        <a:effectLst/>
                        <a:latin typeface="+mn-lt"/>
                        <a:ea typeface="Times New Roman"/>
                        <a:cs typeface="Times New Roman"/>
                      </a:endParaRPr>
                    </a:p>
                  </a:txBody>
                  <a:tcPr marL="68580" marR="68580" marT="0" marB="0" anchor="ctr"/>
                </a:tc>
              </a:tr>
              <a:tr h="308202">
                <a:tc>
                  <a:txBody>
                    <a:bodyPr/>
                    <a:lstStyle/>
                    <a:p>
                      <a:pPr algn="just">
                        <a:lnSpc>
                          <a:spcPct val="115000"/>
                        </a:lnSpc>
                        <a:spcAft>
                          <a:spcPts val="0"/>
                        </a:spcAft>
                      </a:pPr>
                      <a:r>
                        <a:rPr lang="es-ES" sz="1800" dirty="0">
                          <a:effectLst/>
                        </a:rPr>
                        <a:t>Revisión del sistema de gestión de calidad de la CDB y sus procesos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a:solidFill>
                            <a:srgbClr val="000000"/>
                          </a:solidFill>
                          <a:effectLst/>
                          <a:latin typeface="+mn-lt"/>
                          <a:ea typeface="Times New Roman"/>
                          <a:cs typeface="Times New Roman"/>
                        </a:rPr>
                        <a:t>100%</a:t>
                      </a:r>
                      <a:endParaRPr lang="es-CO" sz="1800">
                        <a:effectLst/>
                        <a:latin typeface="+mn-lt"/>
                        <a:ea typeface="Times New Roman"/>
                        <a:cs typeface="Times New Roman"/>
                      </a:endParaRPr>
                    </a:p>
                  </a:txBody>
                  <a:tcPr marL="68580" marR="68580" marT="0" marB="0" anchor="ctr"/>
                </a:tc>
              </a:tr>
              <a:tr h="308202">
                <a:tc>
                  <a:txBody>
                    <a:bodyPr/>
                    <a:lstStyle/>
                    <a:p>
                      <a:pPr algn="just">
                        <a:lnSpc>
                          <a:spcPct val="115000"/>
                        </a:lnSpc>
                        <a:spcAft>
                          <a:spcPts val="0"/>
                        </a:spcAft>
                      </a:pPr>
                      <a:r>
                        <a:rPr lang="es-ES" sz="1800" dirty="0">
                          <a:effectLst/>
                        </a:rPr>
                        <a:t>Fomento a la cultura del autocontrol en la entidad</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a:solidFill>
                            <a:srgbClr val="000000"/>
                          </a:solidFill>
                          <a:effectLst/>
                          <a:latin typeface="+mn-lt"/>
                          <a:ea typeface="Times New Roman"/>
                          <a:cs typeface="Times New Roman"/>
                        </a:rPr>
                        <a:t>90%</a:t>
                      </a:r>
                      <a:endParaRPr lang="es-CO" sz="1800">
                        <a:effectLst/>
                        <a:latin typeface="+mn-lt"/>
                        <a:ea typeface="Times New Roman"/>
                        <a:cs typeface="Times New Roman"/>
                      </a:endParaRPr>
                    </a:p>
                  </a:txBody>
                  <a:tcPr marL="68580" marR="68580" marT="0" marB="0" anchor="ctr"/>
                </a:tc>
              </a:tr>
              <a:tr h="308202">
                <a:tc>
                  <a:txBody>
                    <a:bodyPr/>
                    <a:lstStyle/>
                    <a:p>
                      <a:pPr algn="just">
                        <a:lnSpc>
                          <a:spcPct val="115000"/>
                        </a:lnSpc>
                        <a:spcAft>
                          <a:spcPts val="0"/>
                        </a:spcAft>
                      </a:pPr>
                      <a:r>
                        <a:rPr lang="es-ES" sz="1800" dirty="0">
                          <a:effectLst/>
                        </a:rPr>
                        <a:t>Implantación de medidas recomendadas por la OCI</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dirty="0">
                          <a:solidFill>
                            <a:srgbClr val="000000"/>
                          </a:solidFill>
                          <a:effectLst/>
                          <a:latin typeface="+mn-lt"/>
                          <a:ea typeface="Times New Roman"/>
                          <a:cs typeface="Times New Roman"/>
                        </a:rPr>
                        <a:t>80%</a:t>
                      </a:r>
                      <a:endParaRPr lang="es-CO" sz="1800" dirty="0">
                        <a:effectLst/>
                        <a:latin typeface="+mn-lt"/>
                        <a:ea typeface="Times New Roman"/>
                        <a:cs typeface="Times New Roman"/>
                      </a:endParaRPr>
                    </a:p>
                  </a:txBody>
                  <a:tcPr marL="68580" marR="68580" marT="0" marB="0" anchor="ctr"/>
                </a:tc>
              </a:tr>
              <a:tr h="308202">
                <a:tc>
                  <a:txBody>
                    <a:bodyPr/>
                    <a:lstStyle/>
                    <a:p>
                      <a:pPr algn="just">
                        <a:lnSpc>
                          <a:spcPct val="115000"/>
                        </a:lnSpc>
                        <a:spcAft>
                          <a:spcPts val="0"/>
                        </a:spcAft>
                      </a:pPr>
                      <a:r>
                        <a:rPr lang="es-ES" sz="1800" dirty="0">
                          <a:effectLst/>
                        </a:rPr>
                        <a:t>Informe permanente a la alta dirección sobre el estado del sistema</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a:solidFill>
                            <a:srgbClr val="000000"/>
                          </a:solidFill>
                          <a:effectLst/>
                          <a:latin typeface="+mn-lt"/>
                          <a:ea typeface="Times New Roman"/>
                          <a:cs typeface="Times New Roman"/>
                        </a:rPr>
                        <a:t>100%</a:t>
                      </a:r>
                      <a:endParaRPr lang="es-CO" sz="1800">
                        <a:effectLst/>
                        <a:latin typeface="+mn-lt"/>
                        <a:ea typeface="Times New Roman"/>
                        <a:cs typeface="Times New Roman"/>
                      </a:endParaRPr>
                    </a:p>
                  </a:txBody>
                  <a:tcPr marL="68580" marR="68580" marT="0" marB="0" anchor="ctr"/>
                </a:tc>
              </a:tr>
              <a:tr h="513055">
                <a:tc>
                  <a:txBody>
                    <a:bodyPr/>
                    <a:lstStyle/>
                    <a:p>
                      <a:pPr algn="just">
                        <a:lnSpc>
                          <a:spcPct val="100000"/>
                        </a:lnSpc>
                        <a:spcAft>
                          <a:spcPts val="0"/>
                        </a:spcAft>
                      </a:pPr>
                      <a:r>
                        <a:rPr lang="es-ES" sz="1800" dirty="0">
                          <a:effectLst/>
                        </a:rPr>
                        <a:t>Que los controles definidos para los procesos y actividades de la organización sean cumplidos por los responsables de su ejecución</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a:solidFill>
                            <a:srgbClr val="000000"/>
                          </a:solidFill>
                          <a:effectLst/>
                          <a:latin typeface="+mn-lt"/>
                          <a:ea typeface="Times New Roman"/>
                          <a:cs typeface="Times New Roman"/>
                        </a:rPr>
                        <a:t>90%</a:t>
                      </a:r>
                      <a:endParaRPr lang="es-CO" sz="1800">
                        <a:effectLst/>
                        <a:latin typeface="+mn-lt"/>
                        <a:ea typeface="Times New Roman"/>
                        <a:cs typeface="Times New Roman"/>
                      </a:endParaRPr>
                    </a:p>
                  </a:txBody>
                  <a:tcPr marL="68580" marR="68580" marT="0" marB="0" anchor="ctr"/>
                </a:tc>
              </a:tr>
              <a:tr h="810576">
                <a:tc>
                  <a:txBody>
                    <a:bodyPr/>
                    <a:lstStyle/>
                    <a:p>
                      <a:pPr algn="just">
                        <a:lnSpc>
                          <a:spcPct val="100000"/>
                        </a:lnSpc>
                        <a:spcAft>
                          <a:spcPts val="0"/>
                        </a:spcAft>
                      </a:pPr>
                      <a:r>
                        <a:rPr lang="es-ES" sz="1800" dirty="0">
                          <a:effectLst/>
                        </a:rPr>
                        <a:t>Establecer el cumplimiento de las leyes, normas, políticas, procedimientos, planes, programas, proyectos y metas de la entidad y recomendar los ajustes necesarios en cada uno de los procesos de la entidad</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a:solidFill>
                            <a:srgbClr val="000000"/>
                          </a:solidFill>
                          <a:effectLst/>
                          <a:latin typeface="+mn-lt"/>
                          <a:ea typeface="Times New Roman"/>
                          <a:cs typeface="Times New Roman"/>
                        </a:rPr>
                        <a:t>100%</a:t>
                      </a:r>
                      <a:endParaRPr lang="es-CO" sz="1800">
                        <a:effectLst/>
                        <a:latin typeface="+mn-lt"/>
                        <a:ea typeface="Times New Roman"/>
                        <a:cs typeface="Times New Roman"/>
                      </a:endParaRPr>
                    </a:p>
                  </a:txBody>
                  <a:tcPr marL="68580" marR="68580" marT="0" marB="0" anchor="ctr"/>
                </a:tc>
              </a:tr>
              <a:tr h="308202">
                <a:tc>
                  <a:txBody>
                    <a:bodyPr/>
                    <a:lstStyle/>
                    <a:p>
                      <a:pPr algn="just">
                        <a:lnSpc>
                          <a:spcPct val="115000"/>
                        </a:lnSpc>
                        <a:spcAft>
                          <a:spcPts val="0"/>
                        </a:spcAft>
                      </a:pPr>
                      <a:r>
                        <a:rPr lang="es-ES" sz="1800" dirty="0">
                          <a:effectLst/>
                        </a:rPr>
                        <a:t>El apoyo a los directivos en el proceso de toma de decisiones</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a:solidFill>
                            <a:srgbClr val="000000"/>
                          </a:solidFill>
                          <a:effectLst/>
                          <a:latin typeface="+mn-lt"/>
                          <a:ea typeface="Times New Roman"/>
                          <a:cs typeface="Times New Roman"/>
                        </a:rPr>
                        <a:t>100%</a:t>
                      </a:r>
                      <a:endParaRPr lang="es-CO" sz="1800">
                        <a:effectLst/>
                        <a:latin typeface="+mn-lt"/>
                        <a:ea typeface="Times New Roman"/>
                        <a:cs typeface="Times New Roman"/>
                      </a:endParaRPr>
                    </a:p>
                  </a:txBody>
                  <a:tcPr marL="68580" marR="68580" marT="0" marB="0"/>
                </a:tc>
              </a:tr>
              <a:tr h="308202">
                <a:tc>
                  <a:txBody>
                    <a:bodyPr/>
                    <a:lstStyle/>
                    <a:p>
                      <a:pPr algn="just">
                        <a:lnSpc>
                          <a:spcPct val="115000"/>
                        </a:lnSpc>
                        <a:spcAft>
                          <a:spcPts val="0"/>
                        </a:spcAft>
                      </a:pPr>
                      <a:r>
                        <a:rPr lang="es-ES" sz="1800" dirty="0">
                          <a:effectLst/>
                        </a:rPr>
                        <a:t>Los mecanismos de control dentro de las áreas de la entidad</a:t>
                      </a:r>
                      <a:endParaRPr lang="es-CO" sz="1800"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a:solidFill>
                            <a:srgbClr val="000000"/>
                          </a:solidFill>
                          <a:effectLst/>
                          <a:latin typeface="+mn-lt"/>
                          <a:ea typeface="Times New Roman"/>
                          <a:cs typeface="Times New Roman"/>
                        </a:rPr>
                        <a:t>100%</a:t>
                      </a:r>
                      <a:endParaRPr lang="es-CO" sz="1800">
                        <a:effectLst/>
                        <a:latin typeface="+mn-lt"/>
                        <a:ea typeface="Times New Roman"/>
                        <a:cs typeface="Times New Roman"/>
                      </a:endParaRPr>
                    </a:p>
                  </a:txBody>
                  <a:tcPr marL="68580" marR="68580" marT="0" marB="0"/>
                </a:tc>
              </a:tr>
              <a:tr h="308202">
                <a:tc>
                  <a:txBody>
                    <a:bodyPr/>
                    <a:lstStyle/>
                    <a:p>
                      <a:pPr algn="just">
                        <a:lnSpc>
                          <a:spcPct val="115000"/>
                        </a:lnSpc>
                        <a:spcAft>
                          <a:spcPts val="0"/>
                        </a:spcAft>
                      </a:pPr>
                      <a:r>
                        <a:rPr lang="es-ES" sz="1800" b="1" dirty="0">
                          <a:effectLst/>
                        </a:rPr>
                        <a:t>TOTAL PROMEDIO</a:t>
                      </a:r>
                      <a:endParaRPr lang="es-CO" sz="1800" b="1" dirty="0">
                        <a:effectLst/>
                        <a:latin typeface="Calibri"/>
                        <a:ea typeface="Times New Roman"/>
                        <a:cs typeface="Times New Roman"/>
                      </a:endParaRPr>
                    </a:p>
                  </a:txBody>
                  <a:tcPr marL="68580" marR="68580" marT="0" marB="0"/>
                </a:tc>
                <a:tc>
                  <a:txBody>
                    <a:bodyPr/>
                    <a:lstStyle/>
                    <a:p>
                      <a:pPr algn="ctr">
                        <a:lnSpc>
                          <a:spcPct val="115000"/>
                        </a:lnSpc>
                        <a:spcAft>
                          <a:spcPts val="1000"/>
                        </a:spcAft>
                      </a:pPr>
                      <a:r>
                        <a:rPr lang="es-ES" sz="1800" b="1" dirty="0">
                          <a:solidFill>
                            <a:srgbClr val="000000"/>
                          </a:solidFill>
                          <a:effectLst/>
                          <a:latin typeface="+mn-lt"/>
                          <a:ea typeface="Times New Roman"/>
                          <a:cs typeface="Times New Roman"/>
                        </a:rPr>
                        <a:t>95.5%</a:t>
                      </a:r>
                      <a:endParaRPr lang="es-CO" sz="1800" dirty="0">
                        <a:effectLst/>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7195314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71600" y="895350"/>
            <a:ext cx="10133012" cy="5753100"/>
          </a:xfrm>
        </p:spPr>
        <p:txBody>
          <a:bodyPr/>
          <a:lstStyle/>
          <a:p>
            <a:pPr marL="0" indent="0">
              <a:buNone/>
            </a:pPr>
            <a:r>
              <a:rPr lang="es-ES" b="1" dirty="0" smtClean="0">
                <a:solidFill>
                  <a:schemeClr val="tx1"/>
                </a:solidFill>
              </a:rPr>
              <a:t>2. </a:t>
            </a:r>
            <a:r>
              <a:rPr lang="es-ES" b="1" dirty="0">
                <a:solidFill>
                  <a:schemeClr val="tx1"/>
                </a:solidFill>
              </a:rPr>
              <a:t>Seguimiento y </a:t>
            </a:r>
            <a:r>
              <a:rPr lang="es-ES" b="1" dirty="0" smtClean="0">
                <a:solidFill>
                  <a:schemeClr val="tx1"/>
                </a:solidFill>
              </a:rPr>
              <a:t>Evaluación </a:t>
            </a:r>
            <a:r>
              <a:rPr lang="es-ES" b="1" dirty="0">
                <a:solidFill>
                  <a:schemeClr val="tx1"/>
                </a:solidFill>
              </a:rPr>
              <a:t>al Plan Anticorrupción de Atención al Ciudadano. </a:t>
            </a:r>
            <a:endParaRPr lang="es-CO" b="1" dirty="0">
              <a:solidFill>
                <a:schemeClr val="tx1"/>
              </a:solidFill>
            </a:endParaRPr>
          </a:p>
          <a:p>
            <a:pPr marL="0" indent="0" algn="just">
              <a:buNone/>
            </a:pPr>
            <a:r>
              <a:rPr lang="es-CO" b="1" dirty="0"/>
              <a:t>De acuerdo al seguimiento individual, de cada componente que hace parte del </a:t>
            </a:r>
            <a:r>
              <a:rPr lang="es-CO" b="1" dirty="0" smtClean="0"/>
              <a:t>Plan </a:t>
            </a:r>
            <a:r>
              <a:rPr lang="es-CO" b="1" dirty="0"/>
              <a:t>A</a:t>
            </a:r>
            <a:r>
              <a:rPr lang="es-CO" b="1" dirty="0" smtClean="0"/>
              <a:t>nticorrupción , </a:t>
            </a:r>
            <a:r>
              <a:rPr lang="es-CO" b="1" dirty="0"/>
              <a:t>a continuación se presentan los resultados </a:t>
            </a:r>
            <a:r>
              <a:rPr lang="es-CO" b="1" dirty="0" smtClean="0"/>
              <a:t>consolidados para la vigencia 2017:</a:t>
            </a:r>
            <a:endParaRPr lang="es-CO" b="1" dirty="0"/>
          </a:p>
          <a:p>
            <a:endParaRPr lang="es-CO" dirty="0"/>
          </a:p>
        </p:txBody>
      </p:sp>
      <p:sp>
        <p:nvSpPr>
          <p:cNvPr id="4" name="1 Título"/>
          <p:cNvSpPr>
            <a:spLocks noGrp="1"/>
          </p:cNvSpPr>
          <p:nvPr>
            <p:ph type="title"/>
          </p:nvPr>
        </p:nvSpPr>
        <p:spPr>
          <a:xfrm>
            <a:off x="1409700" y="133350"/>
            <a:ext cx="10094913" cy="647700"/>
          </a:xfrm>
        </p:spPr>
        <p:txBody>
          <a:bodyPr>
            <a:noAutofit/>
          </a:bodyPr>
          <a:lstStyle/>
          <a:p>
            <a:pPr algn="ctr"/>
            <a:r>
              <a:rPr lang="es-CO" sz="1800" dirty="0">
                <a:latin typeface="Arial Black" pitchFamily="34" charset="0"/>
              </a:rPr>
              <a:t>3</a:t>
            </a:r>
            <a:r>
              <a:rPr lang="es-CO" sz="1800" dirty="0" smtClean="0">
                <a:latin typeface="Arial Black" pitchFamily="34" charset="0"/>
              </a:rPr>
              <a:t> CONTROL INTERNO</a:t>
            </a:r>
            <a:br>
              <a:rPr lang="es-CO" sz="1800" dirty="0" smtClean="0">
                <a:latin typeface="Arial Black" pitchFamily="34" charset="0"/>
              </a:rPr>
            </a:br>
            <a:r>
              <a:rPr lang="es-CO" sz="1800" dirty="0" smtClean="0">
                <a:latin typeface="Arial Black" pitchFamily="34" charset="0"/>
              </a:rPr>
              <a:t>3.1 GESTION DE LA OFICINA DE CONTROL INTERNO</a:t>
            </a:r>
            <a:br>
              <a:rPr lang="es-CO" sz="1800" dirty="0" smtClean="0">
                <a:latin typeface="Arial Black" pitchFamily="34" charset="0"/>
              </a:rPr>
            </a:br>
            <a:endParaRPr lang="es-CO" sz="1800" dirty="0">
              <a:latin typeface="Arial Black"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3967346551"/>
              </p:ext>
            </p:extLst>
          </p:nvPr>
        </p:nvGraphicFramePr>
        <p:xfrm>
          <a:off x="1504945" y="2381249"/>
          <a:ext cx="9886954" cy="4256859"/>
        </p:xfrm>
        <a:graphic>
          <a:graphicData uri="http://schemas.openxmlformats.org/drawingml/2006/table">
            <a:tbl>
              <a:tblPr firstRow="1" bandRow="1">
                <a:tableStyleId>{5C22544A-7EE6-4342-B048-85BDC9FD1C3A}</a:tableStyleId>
              </a:tblPr>
              <a:tblGrid>
                <a:gridCol w="723905"/>
                <a:gridCol w="2628900"/>
                <a:gridCol w="1276350"/>
                <a:gridCol w="1333500"/>
                <a:gridCol w="1390650"/>
                <a:gridCol w="1314450"/>
                <a:gridCol w="1219199"/>
              </a:tblGrid>
              <a:tr h="1581151">
                <a:tc>
                  <a:txBody>
                    <a:bodyPr/>
                    <a:lstStyle/>
                    <a:p>
                      <a:pPr algn="ctr"/>
                      <a:r>
                        <a:rPr lang="es-CO" dirty="0" smtClean="0"/>
                        <a:t>No.</a:t>
                      </a:r>
                      <a:endParaRPr lang="es-CO" dirty="0"/>
                    </a:p>
                  </a:txBody>
                  <a:tcPr/>
                </a:tc>
                <a:tc>
                  <a:txBody>
                    <a:bodyPr/>
                    <a:lstStyle/>
                    <a:p>
                      <a:pPr algn="ctr"/>
                      <a:r>
                        <a:rPr lang="es-CO" dirty="0" smtClean="0"/>
                        <a:t>Componentes</a:t>
                      </a:r>
                      <a:endParaRPr lang="es-CO" dirty="0"/>
                    </a:p>
                  </a:txBody>
                  <a:tcPr/>
                </a:tc>
                <a:tc>
                  <a:txBody>
                    <a:bodyPr/>
                    <a:lstStyle/>
                    <a:p>
                      <a:pPr algn="ctr"/>
                      <a:r>
                        <a:rPr lang="es-CO" dirty="0" smtClean="0"/>
                        <a:t>Acciones programadas para 3er</a:t>
                      </a:r>
                      <a:r>
                        <a:rPr lang="es-CO" baseline="0" dirty="0" smtClean="0"/>
                        <a:t> cuatrimestre</a:t>
                      </a:r>
                      <a:endParaRPr lang="es-CO"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CO" dirty="0" smtClean="0"/>
                        <a:t>Acciones </a:t>
                      </a:r>
                      <a:r>
                        <a:rPr lang="es-CO" baseline="0" dirty="0" smtClean="0"/>
                        <a:t> realizadas en el</a:t>
                      </a:r>
                      <a:r>
                        <a:rPr lang="es-CO" dirty="0" smtClean="0"/>
                        <a:t> 3er</a:t>
                      </a:r>
                      <a:r>
                        <a:rPr lang="es-CO" baseline="0" dirty="0" smtClean="0"/>
                        <a:t> cuatrimestre.</a:t>
                      </a:r>
                      <a:endParaRPr lang="es-CO" dirty="0" smtClean="0"/>
                    </a:p>
                    <a:p>
                      <a:pPr algn="ctr"/>
                      <a:endParaRPr lang="es-CO"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CO" dirty="0" smtClean="0"/>
                        <a:t>Acciones programadas para toda</a:t>
                      </a:r>
                      <a:r>
                        <a:rPr lang="es-CO" baseline="0" dirty="0" smtClean="0"/>
                        <a:t> la vigencia</a:t>
                      </a:r>
                      <a:endParaRPr lang="es-CO" dirty="0" smtClean="0"/>
                    </a:p>
                    <a:p>
                      <a:pPr algn="ctr"/>
                      <a:endParaRPr lang="es-CO" dirty="0"/>
                    </a:p>
                  </a:txBody>
                  <a:tcPr/>
                </a:tc>
                <a:tc>
                  <a:txBody>
                    <a:bodyPr/>
                    <a:lstStyle/>
                    <a:p>
                      <a:pPr algn="ctr"/>
                      <a:r>
                        <a:rPr lang="es-CO" dirty="0" smtClean="0"/>
                        <a:t>% de avance</a:t>
                      </a:r>
                      <a:r>
                        <a:rPr lang="es-CO" baseline="0" dirty="0" smtClean="0"/>
                        <a:t> 3er cuatrimestre</a:t>
                      </a:r>
                      <a:endParaRPr lang="es-CO" dirty="0"/>
                    </a:p>
                  </a:txBody>
                  <a:tcPr/>
                </a:tc>
                <a:tc>
                  <a:txBody>
                    <a:bodyPr/>
                    <a:lstStyle/>
                    <a:p>
                      <a:pPr algn="ctr"/>
                      <a:r>
                        <a:rPr lang="es-CO" dirty="0" smtClean="0"/>
                        <a:t>% de avance toda la vigencia</a:t>
                      </a:r>
                      <a:endParaRPr lang="es-CO" dirty="0"/>
                    </a:p>
                  </a:txBody>
                  <a:tcPr/>
                </a:tc>
              </a:tr>
              <a:tr h="320041">
                <a:tc>
                  <a:txBody>
                    <a:bodyPr/>
                    <a:lstStyle/>
                    <a:p>
                      <a:pPr algn="ctr"/>
                      <a:r>
                        <a:rPr lang="es-CO" dirty="0" smtClean="0"/>
                        <a:t>1</a:t>
                      </a:r>
                      <a:endParaRPr lang="es-CO" dirty="0"/>
                    </a:p>
                  </a:txBody>
                  <a:tcPr/>
                </a:tc>
                <a:tc>
                  <a:txBody>
                    <a:bodyPr/>
                    <a:lstStyle/>
                    <a:p>
                      <a:r>
                        <a:rPr lang="es-CO" dirty="0" smtClean="0"/>
                        <a:t>Riesgos  Corrupción</a:t>
                      </a:r>
                      <a:endParaRPr lang="es-CO" dirty="0"/>
                    </a:p>
                  </a:txBody>
                  <a:tcPr/>
                </a:tc>
                <a:tc>
                  <a:txBody>
                    <a:bodyPr/>
                    <a:lstStyle/>
                    <a:p>
                      <a:pPr algn="ctr"/>
                      <a:r>
                        <a:rPr lang="es-CO" dirty="0" smtClean="0"/>
                        <a:t>56</a:t>
                      </a:r>
                      <a:endParaRPr lang="es-CO" dirty="0"/>
                    </a:p>
                  </a:txBody>
                  <a:tcPr/>
                </a:tc>
                <a:tc>
                  <a:txBody>
                    <a:bodyPr/>
                    <a:lstStyle/>
                    <a:p>
                      <a:pPr algn="ctr"/>
                      <a:r>
                        <a:rPr lang="es-CO" dirty="0" smtClean="0"/>
                        <a:t>53</a:t>
                      </a:r>
                      <a:endParaRPr lang="es-CO" dirty="0"/>
                    </a:p>
                  </a:txBody>
                  <a:tcPr/>
                </a:tc>
                <a:tc>
                  <a:txBody>
                    <a:bodyPr/>
                    <a:lstStyle/>
                    <a:p>
                      <a:pPr algn="ctr"/>
                      <a:r>
                        <a:rPr lang="es-CO" dirty="0" smtClean="0"/>
                        <a:t>56</a:t>
                      </a:r>
                      <a:endParaRPr lang="es-CO" dirty="0"/>
                    </a:p>
                  </a:txBody>
                  <a:tcPr/>
                </a:tc>
                <a:tc>
                  <a:txBody>
                    <a:bodyPr/>
                    <a:lstStyle/>
                    <a:p>
                      <a:pPr algn="ctr"/>
                      <a:r>
                        <a:rPr lang="es-CO" dirty="0" smtClean="0"/>
                        <a:t>95%</a:t>
                      </a:r>
                      <a:endParaRPr lang="es-CO" dirty="0"/>
                    </a:p>
                  </a:txBody>
                  <a:tcPr/>
                </a:tc>
                <a:tc>
                  <a:txBody>
                    <a:bodyPr/>
                    <a:lstStyle/>
                    <a:p>
                      <a:pPr algn="ctr"/>
                      <a:r>
                        <a:rPr lang="es-CO" dirty="0" smtClean="0"/>
                        <a:t>95%</a:t>
                      </a:r>
                      <a:endParaRPr lang="es-CO" dirty="0"/>
                    </a:p>
                  </a:txBody>
                  <a:tcPr/>
                </a:tc>
              </a:tr>
              <a:tr h="335281">
                <a:tc>
                  <a:txBody>
                    <a:bodyPr/>
                    <a:lstStyle/>
                    <a:p>
                      <a:pPr algn="ctr"/>
                      <a:r>
                        <a:rPr lang="es-CO" dirty="0" smtClean="0"/>
                        <a:t>2</a:t>
                      </a:r>
                      <a:endParaRPr lang="es-CO" dirty="0"/>
                    </a:p>
                  </a:txBody>
                  <a:tcPr/>
                </a:tc>
                <a:tc>
                  <a:txBody>
                    <a:bodyPr/>
                    <a:lstStyle/>
                    <a:p>
                      <a:r>
                        <a:rPr lang="es-CO" dirty="0" smtClean="0"/>
                        <a:t>Antitrámites</a:t>
                      </a:r>
                      <a:endParaRPr lang="es-CO" dirty="0"/>
                    </a:p>
                  </a:txBody>
                  <a:tcPr/>
                </a:tc>
                <a:tc>
                  <a:txBody>
                    <a:bodyPr/>
                    <a:lstStyle/>
                    <a:p>
                      <a:pPr algn="ctr"/>
                      <a:r>
                        <a:rPr lang="es-CO" dirty="0" smtClean="0"/>
                        <a:t>10</a:t>
                      </a:r>
                      <a:endParaRPr lang="es-CO" dirty="0"/>
                    </a:p>
                  </a:txBody>
                  <a:tcPr/>
                </a:tc>
                <a:tc>
                  <a:txBody>
                    <a:bodyPr/>
                    <a:lstStyle/>
                    <a:p>
                      <a:pPr algn="ctr"/>
                      <a:r>
                        <a:rPr lang="es-CO" dirty="0" smtClean="0"/>
                        <a:t>4</a:t>
                      </a:r>
                      <a:endParaRPr lang="es-CO" dirty="0"/>
                    </a:p>
                  </a:txBody>
                  <a:tcPr/>
                </a:tc>
                <a:tc>
                  <a:txBody>
                    <a:bodyPr/>
                    <a:lstStyle/>
                    <a:p>
                      <a:pPr algn="ctr"/>
                      <a:r>
                        <a:rPr lang="es-CO" dirty="0" smtClean="0"/>
                        <a:t>10</a:t>
                      </a:r>
                      <a:endParaRPr lang="es-CO" dirty="0"/>
                    </a:p>
                  </a:txBody>
                  <a:tcPr/>
                </a:tc>
                <a:tc>
                  <a:txBody>
                    <a:bodyPr/>
                    <a:lstStyle/>
                    <a:p>
                      <a:pPr algn="ctr"/>
                      <a:r>
                        <a:rPr lang="es-CO" dirty="0" smtClean="0"/>
                        <a:t>40%</a:t>
                      </a:r>
                      <a:endParaRPr lang="es-CO" dirty="0"/>
                    </a:p>
                  </a:txBody>
                  <a:tcPr/>
                </a:tc>
                <a:tc>
                  <a:txBody>
                    <a:bodyPr/>
                    <a:lstStyle/>
                    <a:p>
                      <a:pPr algn="ctr"/>
                      <a:r>
                        <a:rPr lang="es-CO" dirty="0" smtClean="0"/>
                        <a:t>40%</a:t>
                      </a:r>
                      <a:endParaRPr lang="es-CO" dirty="0"/>
                    </a:p>
                  </a:txBody>
                  <a:tcPr/>
                </a:tc>
              </a:tr>
              <a:tr h="312421">
                <a:tc>
                  <a:txBody>
                    <a:bodyPr/>
                    <a:lstStyle/>
                    <a:p>
                      <a:pPr algn="ctr"/>
                      <a:r>
                        <a:rPr lang="es-CO" dirty="0" smtClean="0"/>
                        <a:t>3</a:t>
                      </a:r>
                      <a:endParaRPr lang="es-CO" dirty="0"/>
                    </a:p>
                  </a:txBody>
                  <a:tcPr/>
                </a:tc>
                <a:tc>
                  <a:txBody>
                    <a:bodyPr/>
                    <a:lstStyle/>
                    <a:p>
                      <a:r>
                        <a:rPr lang="es-CO" dirty="0" smtClean="0"/>
                        <a:t>Rendición de</a:t>
                      </a:r>
                      <a:r>
                        <a:rPr lang="es-CO" baseline="0" dirty="0" smtClean="0"/>
                        <a:t> Cuenta</a:t>
                      </a:r>
                      <a:endParaRPr lang="es-CO" dirty="0"/>
                    </a:p>
                  </a:txBody>
                  <a:tcPr/>
                </a:tc>
                <a:tc>
                  <a:txBody>
                    <a:bodyPr/>
                    <a:lstStyle/>
                    <a:p>
                      <a:pPr algn="ctr"/>
                      <a:r>
                        <a:rPr lang="es-CO" dirty="0" smtClean="0"/>
                        <a:t>30</a:t>
                      </a:r>
                      <a:endParaRPr lang="es-CO" dirty="0"/>
                    </a:p>
                  </a:txBody>
                  <a:tcPr/>
                </a:tc>
                <a:tc>
                  <a:txBody>
                    <a:bodyPr/>
                    <a:lstStyle/>
                    <a:p>
                      <a:pPr algn="ctr"/>
                      <a:r>
                        <a:rPr lang="es-CO" dirty="0" smtClean="0"/>
                        <a:t>29</a:t>
                      </a:r>
                      <a:endParaRPr lang="es-CO" dirty="0"/>
                    </a:p>
                  </a:txBody>
                  <a:tcPr/>
                </a:tc>
                <a:tc>
                  <a:txBody>
                    <a:bodyPr/>
                    <a:lstStyle/>
                    <a:p>
                      <a:pPr algn="ctr"/>
                      <a:r>
                        <a:rPr lang="es-CO" dirty="0" smtClean="0"/>
                        <a:t>30</a:t>
                      </a:r>
                      <a:endParaRPr lang="es-CO" dirty="0"/>
                    </a:p>
                  </a:txBody>
                  <a:tcPr/>
                </a:tc>
                <a:tc>
                  <a:txBody>
                    <a:bodyPr/>
                    <a:lstStyle/>
                    <a:p>
                      <a:pPr algn="ctr"/>
                      <a:r>
                        <a:rPr lang="es-CO" dirty="0" smtClean="0"/>
                        <a:t>97%</a:t>
                      </a:r>
                      <a:endParaRPr lang="es-CO" dirty="0"/>
                    </a:p>
                  </a:txBody>
                  <a:tcPr/>
                </a:tc>
                <a:tc>
                  <a:txBody>
                    <a:bodyPr/>
                    <a:lstStyle/>
                    <a:p>
                      <a:pPr algn="ctr"/>
                      <a:r>
                        <a:rPr lang="es-CO" dirty="0" smtClean="0"/>
                        <a:t>97%</a:t>
                      </a:r>
                      <a:endParaRPr lang="es-CO" dirty="0"/>
                    </a:p>
                  </a:txBody>
                  <a:tcPr/>
                </a:tc>
              </a:tr>
              <a:tr h="270511">
                <a:tc>
                  <a:txBody>
                    <a:bodyPr/>
                    <a:lstStyle/>
                    <a:p>
                      <a:pPr algn="ctr"/>
                      <a:r>
                        <a:rPr lang="es-CO" dirty="0" smtClean="0"/>
                        <a:t>4</a:t>
                      </a:r>
                      <a:endParaRPr lang="es-CO" dirty="0"/>
                    </a:p>
                  </a:txBody>
                  <a:tcPr/>
                </a:tc>
                <a:tc>
                  <a:txBody>
                    <a:bodyPr/>
                    <a:lstStyle/>
                    <a:p>
                      <a:r>
                        <a:rPr lang="es-CO" dirty="0" smtClean="0"/>
                        <a:t>Atención al</a:t>
                      </a:r>
                      <a:r>
                        <a:rPr lang="es-CO" baseline="0" dirty="0" smtClean="0"/>
                        <a:t> Ciudadano</a:t>
                      </a:r>
                      <a:endParaRPr lang="es-CO" dirty="0"/>
                    </a:p>
                  </a:txBody>
                  <a:tcPr/>
                </a:tc>
                <a:tc>
                  <a:txBody>
                    <a:bodyPr/>
                    <a:lstStyle/>
                    <a:p>
                      <a:pPr algn="ctr"/>
                      <a:r>
                        <a:rPr lang="es-CO" dirty="0" smtClean="0"/>
                        <a:t>36</a:t>
                      </a:r>
                      <a:endParaRPr lang="es-CO" dirty="0"/>
                    </a:p>
                  </a:txBody>
                  <a:tcPr/>
                </a:tc>
                <a:tc>
                  <a:txBody>
                    <a:bodyPr/>
                    <a:lstStyle/>
                    <a:p>
                      <a:pPr algn="ctr"/>
                      <a:r>
                        <a:rPr lang="es-CO" dirty="0" smtClean="0"/>
                        <a:t>32</a:t>
                      </a:r>
                      <a:endParaRPr lang="es-CO" dirty="0"/>
                    </a:p>
                  </a:txBody>
                  <a:tcPr/>
                </a:tc>
                <a:tc>
                  <a:txBody>
                    <a:bodyPr/>
                    <a:lstStyle/>
                    <a:p>
                      <a:pPr algn="ctr"/>
                      <a:r>
                        <a:rPr lang="es-CO" dirty="0" smtClean="0"/>
                        <a:t>36</a:t>
                      </a:r>
                      <a:endParaRPr lang="es-CO" dirty="0"/>
                    </a:p>
                  </a:txBody>
                  <a:tcPr/>
                </a:tc>
                <a:tc>
                  <a:txBody>
                    <a:bodyPr/>
                    <a:lstStyle/>
                    <a:p>
                      <a:pPr algn="ctr"/>
                      <a:r>
                        <a:rPr lang="es-CO" dirty="0" smtClean="0"/>
                        <a:t>88%</a:t>
                      </a:r>
                      <a:endParaRPr lang="es-CO" dirty="0"/>
                    </a:p>
                  </a:txBody>
                  <a:tcPr/>
                </a:tc>
                <a:tc>
                  <a:txBody>
                    <a:bodyPr/>
                    <a:lstStyle/>
                    <a:p>
                      <a:pPr algn="ctr"/>
                      <a:r>
                        <a:rPr lang="es-CO" dirty="0" smtClean="0"/>
                        <a:t>88%</a:t>
                      </a:r>
                      <a:endParaRPr lang="es-CO" dirty="0"/>
                    </a:p>
                  </a:txBody>
                  <a:tcPr/>
                </a:tc>
              </a:tr>
              <a:tr h="266701">
                <a:tc>
                  <a:txBody>
                    <a:bodyPr/>
                    <a:lstStyle/>
                    <a:p>
                      <a:pPr algn="ctr"/>
                      <a:r>
                        <a:rPr lang="es-CO" dirty="0" smtClean="0"/>
                        <a:t>5</a:t>
                      </a:r>
                      <a:endParaRPr lang="es-CO" dirty="0"/>
                    </a:p>
                  </a:txBody>
                  <a:tcPr>
                    <a:solidFill>
                      <a:srgbClr val="FF0000"/>
                    </a:solidFill>
                  </a:tcPr>
                </a:tc>
                <a:tc>
                  <a:txBody>
                    <a:bodyPr/>
                    <a:lstStyle/>
                    <a:p>
                      <a:r>
                        <a:rPr lang="es-CO" dirty="0" smtClean="0"/>
                        <a:t>Transparencia</a:t>
                      </a:r>
                      <a:endParaRPr lang="es-CO" dirty="0"/>
                    </a:p>
                  </a:txBody>
                  <a:tcPr>
                    <a:solidFill>
                      <a:srgbClr val="FF0000"/>
                    </a:solidFill>
                  </a:tcPr>
                </a:tc>
                <a:tc>
                  <a:txBody>
                    <a:bodyPr/>
                    <a:lstStyle/>
                    <a:p>
                      <a:pPr algn="ctr"/>
                      <a:r>
                        <a:rPr lang="es-CO" dirty="0" smtClean="0"/>
                        <a:t>77</a:t>
                      </a:r>
                      <a:endParaRPr lang="es-CO" dirty="0"/>
                    </a:p>
                  </a:txBody>
                  <a:tcPr>
                    <a:solidFill>
                      <a:srgbClr val="FF0000"/>
                    </a:solidFill>
                  </a:tcPr>
                </a:tc>
                <a:tc>
                  <a:txBody>
                    <a:bodyPr/>
                    <a:lstStyle/>
                    <a:p>
                      <a:pPr algn="ctr"/>
                      <a:r>
                        <a:rPr lang="es-CO" dirty="0" smtClean="0"/>
                        <a:t>73</a:t>
                      </a:r>
                      <a:endParaRPr lang="es-CO" dirty="0"/>
                    </a:p>
                  </a:txBody>
                  <a:tcPr>
                    <a:solidFill>
                      <a:srgbClr val="FF0000"/>
                    </a:solidFill>
                  </a:tcPr>
                </a:tc>
                <a:tc>
                  <a:txBody>
                    <a:bodyPr/>
                    <a:lstStyle/>
                    <a:p>
                      <a:pPr algn="ctr"/>
                      <a:r>
                        <a:rPr lang="es-CO" dirty="0" smtClean="0"/>
                        <a:t>77</a:t>
                      </a:r>
                      <a:endParaRPr lang="es-CO" dirty="0"/>
                    </a:p>
                  </a:txBody>
                  <a:tcPr>
                    <a:solidFill>
                      <a:srgbClr val="FF0000"/>
                    </a:solidFill>
                  </a:tcPr>
                </a:tc>
                <a:tc>
                  <a:txBody>
                    <a:bodyPr/>
                    <a:lstStyle/>
                    <a:p>
                      <a:pPr algn="ctr"/>
                      <a:r>
                        <a:rPr lang="es-CO" dirty="0" smtClean="0"/>
                        <a:t>95%</a:t>
                      </a:r>
                      <a:endParaRPr lang="es-CO" dirty="0"/>
                    </a:p>
                  </a:txBody>
                  <a:tcPr>
                    <a:solidFill>
                      <a:srgbClr val="FF0000"/>
                    </a:solidFill>
                  </a:tcPr>
                </a:tc>
                <a:tc>
                  <a:txBody>
                    <a:bodyPr/>
                    <a:lstStyle/>
                    <a:p>
                      <a:pPr algn="ctr"/>
                      <a:r>
                        <a:rPr lang="es-CO" dirty="0" smtClean="0"/>
                        <a:t>85%</a:t>
                      </a:r>
                      <a:endParaRPr lang="es-CO" dirty="0"/>
                    </a:p>
                  </a:txBody>
                  <a:tcPr>
                    <a:solidFill>
                      <a:srgbClr val="FF0000"/>
                    </a:solidFill>
                  </a:tcPr>
                </a:tc>
              </a:tr>
              <a:tr h="416379">
                <a:tc gridSpan="6">
                  <a:txBody>
                    <a:bodyPr/>
                    <a:lstStyle/>
                    <a:p>
                      <a:r>
                        <a:rPr lang="es-CO" b="1" dirty="0" smtClean="0"/>
                        <a:t>CUMPLIMIENTO PORCENTUAL</a:t>
                      </a:r>
                      <a:r>
                        <a:rPr lang="es-CO" b="1" baseline="0" dirty="0" smtClean="0"/>
                        <a:t> PROMEDIO:</a:t>
                      </a:r>
                      <a:endParaRPr lang="es-CO" b="1"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a:txBody>
                    <a:bodyPr/>
                    <a:lstStyle/>
                    <a:p>
                      <a:pPr algn="ctr"/>
                      <a:r>
                        <a:rPr lang="es-CO" b="1" dirty="0" smtClean="0"/>
                        <a:t>81%</a:t>
                      </a:r>
                      <a:endParaRPr lang="es-CO" b="1" dirty="0"/>
                    </a:p>
                  </a:txBody>
                  <a:tcPr/>
                </a:tc>
              </a:tr>
            </a:tbl>
          </a:graphicData>
        </a:graphic>
      </p:graphicFrame>
    </p:spTree>
    <p:extLst>
      <p:ext uri="{BB962C8B-B14F-4D97-AF65-F5344CB8AC3E}">
        <p14:creationId xmlns:p14="http://schemas.microsoft.com/office/powerpoint/2010/main" val="42900235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3500" y="647700"/>
            <a:ext cx="10171112" cy="5924550"/>
          </a:xfrm>
        </p:spPr>
        <p:txBody>
          <a:bodyPr/>
          <a:lstStyle/>
          <a:p>
            <a:pPr marL="0" indent="0">
              <a:buNone/>
            </a:pPr>
            <a:r>
              <a:rPr lang="es-CO" b="1" dirty="0" smtClean="0"/>
              <a:t>Resultado Consolidado del Cumplimiento del Plan Estratégico vigencia 2017: </a:t>
            </a:r>
          </a:p>
          <a:p>
            <a:pPr marL="0" indent="0">
              <a:buNone/>
            </a:pPr>
            <a:endParaRPr lang="es-CO" b="1" dirty="0" smtClean="0"/>
          </a:p>
          <a:p>
            <a:endParaRPr lang="es-CO" dirty="0"/>
          </a:p>
        </p:txBody>
      </p:sp>
      <p:sp>
        <p:nvSpPr>
          <p:cNvPr id="4" name="1 Título"/>
          <p:cNvSpPr>
            <a:spLocks noGrp="1"/>
          </p:cNvSpPr>
          <p:nvPr>
            <p:ph type="title"/>
          </p:nvPr>
        </p:nvSpPr>
        <p:spPr>
          <a:xfrm>
            <a:off x="1352550" y="228600"/>
            <a:ext cx="10152063" cy="438150"/>
          </a:xfrm>
        </p:spPr>
        <p:txBody>
          <a:bodyPr>
            <a:noAutofit/>
          </a:bodyPr>
          <a:lstStyle/>
          <a:p>
            <a:pPr algn="ctr"/>
            <a:r>
              <a:rPr lang="es-CO" sz="1800" dirty="0">
                <a:latin typeface="Arial Black" pitchFamily="34" charset="0"/>
              </a:rPr>
              <a:t>4</a:t>
            </a:r>
            <a:r>
              <a:rPr lang="es-CO" sz="1800" dirty="0" smtClean="0">
                <a:latin typeface="Arial Black" pitchFamily="34" charset="0"/>
              </a:rPr>
              <a:t> CUMPLIMIENTO DEL PLAN ESTRATEGICO</a:t>
            </a:r>
            <a:br>
              <a:rPr lang="es-CO" sz="1800" dirty="0" smtClean="0">
                <a:latin typeface="Arial Black" pitchFamily="34" charset="0"/>
              </a:rPr>
            </a:br>
            <a:r>
              <a:rPr lang="es-CO" sz="1800" dirty="0" smtClean="0">
                <a:latin typeface="Arial Black" pitchFamily="34" charset="0"/>
              </a:rPr>
              <a:t/>
            </a:r>
            <a:br>
              <a:rPr lang="es-CO" sz="1800" dirty="0" smtClean="0">
                <a:latin typeface="Arial Black" pitchFamily="34" charset="0"/>
              </a:rPr>
            </a:br>
            <a:endParaRPr lang="es-CO" sz="1800" dirty="0">
              <a:latin typeface="Arial Black"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2838618828"/>
              </p:ext>
            </p:extLst>
          </p:nvPr>
        </p:nvGraphicFramePr>
        <p:xfrm>
          <a:off x="647700" y="1181101"/>
          <a:ext cx="11125199" cy="5184533"/>
        </p:xfrm>
        <a:graphic>
          <a:graphicData uri="http://schemas.openxmlformats.org/drawingml/2006/table">
            <a:tbl>
              <a:tblPr firstRow="1" firstCol="1" bandRow="1"/>
              <a:tblGrid>
                <a:gridCol w="590550"/>
                <a:gridCol w="8163452"/>
                <a:gridCol w="2371197"/>
              </a:tblGrid>
              <a:tr h="304799">
                <a:tc gridSpan="2">
                  <a:txBody>
                    <a:bodyPr/>
                    <a:lstStyle/>
                    <a:p>
                      <a:pPr algn="ctr">
                        <a:lnSpc>
                          <a:spcPct val="115000"/>
                        </a:lnSpc>
                        <a:spcAft>
                          <a:spcPts val="0"/>
                        </a:spcAft>
                      </a:pPr>
                      <a:r>
                        <a:rPr lang="es-CO" sz="1600" b="1" dirty="0">
                          <a:solidFill>
                            <a:srgbClr val="000000"/>
                          </a:solidFill>
                          <a:effectLst/>
                          <a:latin typeface="+mn-lt"/>
                          <a:ea typeface="Times New Roman"/>
                          <a:cs typeface="Times New Roman"/>
                        </a:rPr>
                        <a:t>OBJETIVOS ESTRATEGICOS</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s-CO"/>
                    </a:p>
                  </a:txBody>
                  <a:tcPr/>
                </a:tc>
                <a:tc>
                  <a:txBody>
                    <a:bodyPr/>
                    <a:lstStyle/>
                    <a:p>
                      <a:pPr algn="ctr">
                        <a:lnSpc>
                          <a:spcPct val="115000"/>
                        </a:lnSpc>
                        <a:spcAft>
                          <a:spcPts val="0"/>
                        </a:spcAft>
                      </a:pPr>
                      <a:r>
                        <a:rPr lang="es-CO" sz="1600" b="1" dirty="0">
                          <a:solidFill>
                            <a:srgbClr val="000000"/>
                          </a:solidFill>
                          <a:effectLst/>
                          <a:latin typeface="+mn-lt"/>
                          <a:ea typeface="Times New Roman"/>
                          <a:cs typeface="Times New Roman"/>
                        </a:rPr>
                        <a:t>CUMPLIMIENTO </a:t>
                      </a:r>
                      <a:r>
                        <a:rPr lang="es-CO" sz="1600" b="1" dirty="0" smtClean="0">
                          <a:solidFill>
                            <a:srgbClr val="000000"/>
                          </a:solidFill>
                          <a:effectLst/>
                          <a:latin typeface="+mn-lt"/>
                          <a:ea typeface="Times New Roman"/>
                          <a:cs typeface="Times New Roman"/>
                        </a:rPr>
                        <a:t>GENERAL (%)</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802195">
                <a:tc>
                  <a:txBody>
                    <a:bodyPr/>
                    <a:lstStyle/>
                    <a:p>
                      <a:pPr algn="ctr">
                        <a:lnSpc>
                          <a:spcPct val="115000"/>
                        </a:lnSpc>
                        <a:spcAft>
                          <a:spcPts val="0"/>
                        </a:spcAft>
                      </a:pPr>
                      <a:r>
                        <a:rPr lang="es-CO" sz="1600" b="1" dirty="0">
                          <a:solidFill>
                            <a:srgbClr val="000000"/>
                          </a:solidFill>
                          <a:effectLst/>
                          <a:latin typeface="+mn-lt"/>
                          <a:ea typeface="Times New Roman"/>
                          <a:cs typeface="Times New Roman"/>
                        </a:rPr>
                        <a:t>1</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s-ES" sz="1600" b="1" dirty="0" smtClean="0">
                          <a:effectLst/>
                          <a:latin typeface="+mn-lt"/>
                          <a:ea typeface="Calibri"/>
                          <a:cs typeface="Times New Roman"/>
                        </a:rPr>
                        <a:t>Medir y evaluar la gestión de las entidades sujetos de control, mediante la aplicación articulada y simultánea, de los diferentes controles establecidos en el marco legal de Colombia.</a:t>
                      </a:r>
                      <a:endParaRPr lang="es-CO" sz="1600" dirty="0">
                        <a:effectLst/>
                        <a:latin typeface="+mn-lt"/>
                        <a:ea typeface="Times New Roman"/>
                        <a:cs typeface="Times New Roman"/>
                      </a:endParaRPr>
                    </a:p>
                  </a:txBody>
                  <a:tcPr marL="32174" marR="32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000"/>
                        </a:spcAft>
                      </a:pPr>
                      <a:r>
                        <a:rPr lang="es-CO" sz="1800" b="0" dirty="0" smtClean="0">
                          <a:effectLst/>
                          <a:latin typeface="+mn-lt"/>
                          <a:ea typeface="Times New Roman"/>
                          <a:cs typeface="Times New Roman"/>
                        </a:rPr>
                        <a:t>100%</a:t>
                      </a:r>
                      <a:endParaRPr lang="es-CO" sz="1800" b="0" dirty="0">
                        <a:effectLst/>
                        <a:latin typeface="+mn-lt"/>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83675">
                <a:tc>
                  <a:txBody>
                    <a:bodyPr/>
                    <a:lstStyle/>
                    <a:p>
                      <a:pPr algn="ctr">
                        <a:lnSpc>
                          <a:spcPct val="115000"/>
                        </a:lnSpc>
                        <a:spcAft>
                          <a:spcPts val="0"/>
                        </a:spcAft>
                      </a:pPr>
                      <a:r>
                        <a:rPr lang="es-CO" sz="1600" b="1" dirty="0">
                          <a:solidFill>
                            <a:srgbClr val="000000"/>
                          </a:solidFill>
                          <a:effectLst/>
                          <a:latin typeface="+mn-lt"/>
                          <a:ea typeface="Times New Roman"/>
                          <a:cs typeface="Times New Roman"/>
                        </a:rPr>
                        <a:t>2</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s-ES" sz="1600" b="1" dirty="0" smtClean="0">
                          <a:effectLst/>
                          <a:latin typeface="+mn-lt"/>
                          <a:ea typeface="Calibri"/>
                          <a:cs typeface="Times New Roman"/>
                        </a:rPr>
                        <a:t>Determinar la responsabilidad fiscal.</a:t>
                      </a:r>
                      <a:endParaRPr lang="es-CO" sz="1600" dirty="0">
                        <a:effectLst/>
                        <a:latin typeface="+mn-lt"/>
                        <a:ea typeface="Times New Roman"/>
                        <a:cs typeface="Times New Roman"/>
                      </a:endParaRPr>
                    </a:p>
                  </a:txBody>
                  <a:tcPr marL="32174" marR="32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000"/>
                        </a:spcAft>
                      </a:pPr>
                      <a:r>
                        <a:rPr lang="es-CO" sz="1800" b="0" dirty="0" smtClean="0">
                          <a:effectLst/>
                          <a:latin typeface="+mn-lt"/>
                          <a:ea typeface="Times New Roman"/>
                          <a:cs typeface="Times New Roman"/>
                        </a:rPr>
                        <a:t>92%</a:t>
                      </a:r>
                      <a:endParaRPr lang="es-CO" sz="1800" b="0" dirty="0">
                        <a:effectLst/>
                        <a:latin typeface="+mn-lt"/>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02195">
                <a:tc>
                  <a:txBody>
                    <a:bodyPr/>
                    <a:lstStyle/>
                    <a:p>
                      <a:pPr algn="ctr">
                        <a:lnSpc>
                          <a:spcPct val="115000"/>
                        </a:lnSpc>
                        <a:spcAft>
                          <a:spcPts val="0"/>
                        </a:spcAft>
                      </a:pPr>
                      <a:r>
                        <a:rPr lang="es-CO" sz="1600" b="1" dirty="0">
                          <a:solidFill>
                            <a:srgbClr val="000000"/>
                          </a:solidFill>
                          <a:effectLst/>
                          <a:latin typeface="+mn-lt"/>
                          <a:ea typeface="Times New Roman"/>
                          <a:cs typeface="Times New Roman"/>
                        </a:rPr>
                        <a:t>3</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s-ES" sz="1600" b="1" dirty="0" smtClean="0">
                          <a:effectLst/>
                          <a:latin typeface="+mn-lt"/>
                          <a:ea typeface="Calibri"/>
                          <a:cs typeface="Times New Roman"/>
                        </a:rPr>
                        <a:t>Establecer la responsabilidad administrativa de los gestores fiscales, cuando su conducta de acción u omisión se haya encuadrada, en una de las causales establecidas en el art. 101 de la ley 42 de 1993.</a:t>
                      </a:r>
                      <a:endParaRPr lang="es-CO" sz="1600" dirty="0">
                        <a:effectLst/>
                        <a:latin typeface="+mn-lt"/>
                        <a:ea typeface="Times New Roman"/>
                        <a:cs typeface="Times New Roman"/>
                      </a:endParaRPr>
                    </a:p>
                  </a:txBody>
                  <a:tcPr marL="32174" marR="32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000"/>
                        </a:spcAft>
                      </a:pPr>
                      <a:r>
                        <a:rPr lang="es-CO" sz="1800" b="0" dirty="0" smtClean="0">
                          <a:effectLst/>
                          <a:latin typeface="+mn-lt"/>
                          <a:ea typeface="Times New Roman"/>
                          <a:cs typeface="Times New Roman"/>
                        </a:rPr>
                        <a:t>100%</a:t>
                      </a:r>
                      <a:endParaRPr lang="es-CO" sz="1800" b="0" dirty="0">
                        <a:effectLst/>
                        <a:latin typeface="+mn-lt"/>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83077">
                <a:tc>
                  <a:txBody>
                    <a:bodyPr/>
                    <a:lstStyle/>
                    <a:p>
                      <a:pPr algn="ctr">
                        <a:lnSpc>
                          <a:spcPct val="115000"/>
                        </a:lnSpc>
                        <a:spcAft>
                          <a:spcPts val="0"/>
                        </a:spcAft>
                      </a:pPr>
                      <a:r>
                        <a:rPr lang="es-CO" sz="1600" b="1" dirty="0">
                          <a:solidFill>
                            <a:srgbClr val="000000"/>
                          </a:solidFill>
                          <a:effectLst/>
                          <a:latin typeface="+mn-lt"/>
                          <a:ea typeface="Times New Roman"/>
                          <a:cs typeface="Times New Roman"/>
                        </a:rPr>
                        <a:t>4</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s-ES" sz="1600" b="1" dirty="0" smtClean="0">
                          <a:effectLst/>
                          <a:latin typeface="+mn-lt"/>
                          <a:ea typeface="Calibri"/>
                          <a:cs typeface="Times New Roman"/>
                        </a:rPr>
                        <a:t>Lograr el resarcimiento del daño al patrimonio público.</a:t>
                      </a:r>
                      <a:endParaRPr lang="es-CO" sz="1600" dirty="0">
                        <a:effectLst/>
                        <a:latin typeface="+mn-lt"/>
                        <a:ea typeface="Times New Roman"/>
                        <a:cs typeface="Times New Roman"/>
                      </a:endParaRPr>
                    </a:p>
                  </a:txBody>
                  <a:tcPr marL="32174" marR="32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000"/>
                        </a:spcAft>
                      </a:pPr>
                      <a:r>
                        <a:rPr lang="es-CO" sz="1800" b="0" dirty="0" smtClean="0">
                          <a:effectLst/>
                          <a:latin typeface="+mn-lt"/>
                          <a:ea typeface="Times New Roman"/>
                          <a:cs typeface="Times New Roman"/>
                        </a:rPr>
                        <a:t>79%</a:t>
                      </a:r>
                      <a:endParaRPr lang="es-CO" sz="1800" b="0" dirty="0">
                        <a:effectLst/>
                        <a:latin typeface="+mn-lt"/>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1756">
                <a:tc>
                  <a:txBody>
                    <a:bodyPr/>
                    <a:lstStyle/>
                    <a:p>
                      <a:pPr algn="ctr">
                        <a:lnSpc>
                          <a:spcPct val="115000"/>
                        </a:lnSpc>
                        <a:spcAft>
                          <a:spcPts val="0"/>
                        </a:spcAft>
                      </a:pPr>
                      <a:r>
                        <a:rPr lang="es-CO" sz="1600" b="1" dirty="0">
                          <a:solidFill>
                            <a:srgbClr val="000000"/>
                          </a:solidFill>
                          <a:effectLst/>
                          <a:latin typeface="+mn-lt"/>
                          <a:ea typeface="Times New Roman"/>
                          <a:cs typeface="Times New Roman"/>
                        </a:rPr>
                        <a:t>5</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s-ES" sz="1600" b="1" dirty="0" smtClean="0">
                          <a:effectLst/>
                          <a:latin typeface="+mn-lt"/>
                          <a:ea typeface="Calibri"/>
                          <a:cs typeface="Times New Roman"/>
                        </a:rPr>
                        <a:t>Lograr el reconocimiento de la ciudadanía  como principal destinatario de la gestión fiscal, punto de partida y llegada del ejercicio del control fiscal</a:t>
                      </a:r>
                      <a:endParaRPr lang="es-CO" sz="1600" dirty="0">
                        <a:effectLst/>
                        <a:latin typeface="+mn-lt"/>
                        <a:ea typeface="Times New Roman"/>
                        <a:cs typeface="Times New Roman"/>
                      </a:endParaRPr>
                    </a:p>
                  </a:txBody>
                  <a:tcPr marL="32174" marR="32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000"/>
                        </a:spcAft>
                      </a:pPr>
                      <a:r>
                        <a:rPr lang="es-CO" sz="1800" b="0" dirty="0" smtClean="0">
                          <a:effectLst/>
                          <a:latin typeface="+mn-lt"/>
                          <a:ea typeface="Times New Roman"/>
                          <a:cs typeface="Times New Roman"/>
                        </a:rPr>
                        <a:t>94%</a:t>
                      </a:r>
                      <a:endParaRPr lang="es-CO" sz="1800" b="0" dirty="0">
                        <a:effectLst/>
                        <a:latin typeface="+mn-lt"/>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0879">
                <a:tc>
                  <a:txBody>
                    <a:bodyPr/>
                    <a:lstStyle/>
                    <a:p>
                      <a:pPr algn="ctr">
                        <a:lnSpc>
                          <a:spcPct val="115000"/>
                        </a:lnSpc>
                        <a:spcAft>
                          <a:spcPts val="0"/>
                        </a:spcAft>
                      </a:pPr>
                      <a:r>
                        <a:rPr lang="es-CO" sz="1600" b="1" dirty="0">
                          <a:solidFill>
                            <a:srgbClr val="000000"/>
                          </a:solidFill>
                          <a:effectLst/>
                          <a:latin typeface="+mn-lt"/>
                          <a:ea typeface="Times New Roman"/>
                          <a:cs typeface="Times New Roman"/>
                        </a:rPr>
                        <a:t>6</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s-ES" sz="1600" b="1" dirty="0" smtClean="0">
                          <a:effectLst/>
                          <a:latin typeface="+mn-lt"/>
                          <a:ea typeface="Calibri"/>
                          <a:cs typeface="Times New Roman"/>
                        </a:rPr>
                        <a:t>Gestionar actividades para el control de la corrupción</a:t>
                      </a:r>
                      <a:endParaRPr lang="es-CO" sz="1600" dirty="0">
                        <a:effectLst/>
                        <a:latin typeface="+mn-lt"/>
                        <a:ea typeface="Times New Roman"/>
                        <a:cs typeface="Times New Roman"/>
                      </a:endParaRPr>
                    </a:p>
                  </a:txBody>
                  <a:tcPr marL="32174" marR="32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000"/>
                        </a:spcAft>
                      </a:pPr>
                      <a:r>
                        <a:rPr lang="es-CO" sz="1800" b="0" dirty="0" smtClean="0">
                          <a:effectLst/>
                          <a:latin typeface="+mn-lt"/>
                          <a:ea typeface="Times New Roman"/>
                          <a:cs typeface="Times New Roman"/>
                        </a:rPr>
                        <a:t>100%</a:t>
                      </a:r>
                      <a:endParaRPr lang="es-CO" sz="1800" b="0" dirty="0">
                        <a:effectLst/>
                        <a:latin typeface="+mn-lt"/>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0879">
                <a:tc>
                  <a:txBody>
                    <a:bodyPr/>
                    <a:lstStyle/>
                    <a:p>
                      <a:pPr algn="ctr">
                        <a:lnSpc>
                          <a:spcPct val="115000"/>
                        </a:lnSpc>
                        <a:spcAft>
                          <a:spcPts val="0"/>
                        </a:spcAft>
                      </a:pPr>
                      <a:r>
                        <a:rPr lang="es-CO" sz="1600" b="1" dirty="0">
                          <a:solidFill>
                            <a:srgbClr val="000000"/>
                          </a:solidFill>
                          <a:effectLst/>
                          <a:latin typeface="+mn-lt"/>
                          <a:ea typeface="Times New Roman"/>
                          <a:cs typeface="Times New Roman"/>
                        </a:rPr>
                        <a:t>7</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s-ES" sz="1600" b="1" dirty="0" smtClean="0">
                          <a:effectLst/>
                          <a:latin typeface="+mn-lt"/>
                          <a:ea typeface="Calibri"/>
                          <a:cs typeface="Times New Roman"/>
                        </a:rPr>
                        <a:t>Promover la estandarización de procesos, y la capacidad operativa</a:t>
                      </a:r>
                      <a:endParaRPr lang="es-CO" sz="1600" dirty="0">
                        <a:effectLst/>
                        <a:latin typeface="+mn-lt"/>
                        <a:ea typeface="Times New Roman"/>
                        <a:cs typeface="Times New Roman"/>
                      </a:endParaRPr>
                    </a:p>
                  </a:txBody>
                  <a:tcPr marL="32174" marR="32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000"/>
                        </a:spcAft>
                      </a:pPr>
                      <a:r>
                        <a:rPr lang="es-CO" sz="1800" b="0" dirty="0" smtClean="0">
                          <a:effectLst/>
                          <a:latin typeface="+mn-lt"/>
                          <a:ea typeface="Times New Roman"/>
                          <a:cs typeface="Times New Roman"/>
                        </a:rPr>
                        <a:t>95%</a:t>
                      </a:r>
                      <a:endParaRPr lang="es-CO" sz="1800" b="0" dirty="0">
                        <a:effectLst/>
                        <a:latin typeface="+mn-lt"/>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36524">
                <a:tc>
                  <a:txBody>
                    <a:bodyPr/>
                    <a:lstStyle/>
                    <a:p>
                      <a:pPr algn="ctr">
                        <a:lnSpc>
                          <a:spcPct val="115000"/>
                        </a:lnSpc>
                        <a:spcAft>
                          <a:spcPts val="0"/>
                        </a:spcAft>
                      </a:pPr>
                      <a:r>
                        <a:rPr lang="es-CO" sz="1600" b="1" dirty="0">
                          <a:solidFill>
                            <a:srgbClr val="000000"/>
                          </a:solidFill>
                          <a:effectLst/>
                          <a:latin typeface="+mn-lt"/>
                          <a:ea typeface="Times New Roman"/>
                          <a:cs typeface="Times New Roman"/>
                        </a:rPr>
                        <a:t>8</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s-ES" sz="1600" b="1" dirty="0" smtClean="0">
                          <a:effectLst/>
                          <a:latin typeface="+mn-lt"/>
                          <a:ea typeface="Calibri"/>
                          <a:cs typeface="Times New Roman"/>
                        </a:rPr>
                        <a:t>Promover y vigilar, el cumplimiento de normas legales de ambiente, aplicables a los diferentes sujetos de control del departamento de Bolívar.</a:t>
                      </a:r>
                      <a:endParaRPr lang="es-CO" sz="1600" dirty="0">
                        <a:effectLst/>
                        <a:latin typeface="+mn-lt"/>
                        <a:ea typeface="Times New Roman"/>
                        <a:cs typeface="Times New Roman"/>
                      </a:endParaRPr>
                    </a:p>
                  </a:txBody>
                  <a:tcPr marL="32174" marR="32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000"/>
                        </a:spcAft>
                      </a:pPr>
                      <a:r>
                        <a:rPr lang="es-CO" sz="1800" b="0" dirty="0" smtClean="0">
                          <a:effectLst/>
                          <a:latin typeface="+mn-lt"/>
                          <a:ea typeface="Times New Roman"/>
                          <a:cs typeface="Times New Roman"/>
                        </a:rPr>
                        <a:t>100%</a:t>
                      </a:r>
                      <a:endParaRPr lang="es-CO" sz="1800" b="0" dirty="0">
                        <a:effectLst/>
                        <a:latin typeface="+mn-lt"/>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2622">
                <a:tc gridSpan="2">
                  <a:txBody>
                    <a:bodyPr/>
                    <a:lstStyle/>
                    <a:p>
                      <a:pPr algn="ctr">
                        <a:lnSpc>
                          <a:spcPct val="115000"/>
                        </a:lnSpc>
                        <a:spcAft>
                          <a:spcPts val="0"/>
                        </a:spcAft>
                      </a:pPr>
                      <a:r>
                        <a:rPr lang="es-ES" sz="1600" b="1" dirty="0">
                          <a:solidFill>
                            <a:srgbClr val="000000"/>
                          </a:solidFill>
                          <a:effectLst/>
                          <a:latin typeface="+mn-lt"/>
                          <a:ea typeface="Times New Roman"/>
                          <a:cs typeface="Times New Roman"/>
                        </a:rPr>
                        <a:t>PROMEDIO </a:t>
                      </a:r>
                      <a:r>
                        <a:rPr lang="es-ES" sz="1600" b="1" dirty="0" smtClean="0">
                          <a:solidFill>
                            <a:srgbClr val="000000"/>
                          </a:solidFill>
                          <a:effectLst/>
                          <a:latin typeface="+mn-lt"/>
                          <a:ea typeface="Times New Roman"/>
                          <a:cs typeface="Times New Roman"/>
                        </a:rPr>
                        <a:t>GENERAL DE</a:t>
                      </a:r>
                      <a:r>
                        <a:rPr lang="es-ES" sz="1600" b="1" baseline="0" dirty="0" smtClean="0">
                          <a:solidFill>
                            <a:srgbClr val="000000"/>
                          </a:solidFill>
                          <a:effectLst/>
                          <a:latin typeface="+mn-lt"/>
                          <a:ea typeface="Times New Roman"/>
                          <a:cs typeface="Times New Roman"/>
                        </a:rPr>
                        <a:t> CUMPLIMIENTO (%)</a:t>
                      </a:r>
                      <a:endParaRPr lang="es-CO" sz="1600" dirty="0">
                        <a:effectLst/>
                        <a:latin typeface="+mn-lt"/>
                        <a:ea typeface="Times New Roman"/>
                        <a:cs typeface="Times New Roman"/>
                      </a:endParaRPr>
                    </a:p>
                  </a:txBody>
                  <a:tcPr marL="32174" marR="321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s-CO"/>
                    </a:p>
                  </a:txBody>
                  <a:tcPr/>
                </a:tc>
                <a:tc>
                  <a:txBody>
                    <a:bodyPr/>
                    <a:lstStyle/>
                    <a:p>
                      <a:pPr algn="ctr">
                        <a:lnSpc>
                          <a:spcPct val="115000"/>
                        </a:lnSpc>
                        <a:spcAft>
                          <a:spcPts val="1000"/>
                        </a:spcAft>
                      </a:pPr>
                      <a:r>
                        <a:rPr lang="es-CO" sz="1800" b="1" dirty="0">
                          <a:effectLst/>
                          <a:latin typeface="+mn-lt"/>
                          <a:ea typeface="Times New Roman"/>
                          <a:cs typeface="Times New Roman"/>
                        </a:rPr>
                        <a:t>95%</a:t>
                      </a:r>
                      <a:endParaRPr lang="es-CO" sz="1800" dirty="0">
                        <a:effectLst/>
                        <a:latin typeface="+mn-lt"/>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bl>
          </a:graphicData>
        </a:graphic>
      </p:graphicFrame>
    </p:spTree>
    <p:extLst>
      <p:ext uri="{BB962C8B-B14F-4D97-AF65-F5344CB8AC3E}">
        <p14:creationId xmlns:p14="http://schemas.microsoft.com/office/powerpoint/2010/main" val="13188160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3501" y="876300"/>
            <a:ext cx="10171112" cy="5981700"/>
          </a:xfrm>
        </p:spPr>
        <p:txBody>
          <a:bodyPr>
            <a:normAutofit fontScale="25000" lnSpcReduction="20000"/>
          </a:bodyPr>
          <a:lstStyle/>
          <a:p>
            <a:pPr algn="just"/>
            <a:r>
              <a:rPr lang="es-ES" sz="7200" b="1" dirty="0"/>
              <a:t>Haber mantenido una óptima relación y comunicación con la Alta Dirección, lo que ha permitido un trabajo en conjunto tendiente a obtener un mejoramiento continuo de la gestión administrativa.</a:t>
            </a:r>
            <a:endParaRPr lang="es-CO" sz="7200" b="1" dirty="0"/>
          </a:p>
          <a:p>
            <a:pPr algn="just"/>
            <a:r>
              <a:rPr lang="es-ES" sz="7200" b="1" dirty="0"/>
              <a:t>La permanente Evaluación y Seguimiento independiente sobre los diferentes procesos, a parte de los correctivos sugeridos, ha permitido generar un valor agregado para la oportuna toma de decisiones tendientes a alcanzar los objetivos misionales propuestos por la Institución.</a:t>
            </a:r>
            <a:endParaRPr lang="es-CO" sz="7200" b="1" dirty="0"/>
          </a:p>
          <a:p>
            <a:pPr algn="just"/>
            <a:r>
              <a:rPr lang="es-ES" sz="7200" b="1" dirty="0"/>
              <a:t>La verificación de los controles en relación con los procesos y actividades de la Contraloría Departamental de Bolívar, ha permitido tener una retroalimentación en relación con las fortalezas y debilidades institucionales, lográndose una mejor eficiencia y efectividad administrativa.</a:t>
            </a:r>
            <a:endParaRPr lang="es-CO" sz="7200" b="1" dirty="0"/>
          </a:p>
          <a:p>
            <a:pPr algn="just"/>
            <a:r>
              <a:rPr lang="es-ES" sz="7200" b="1" dirty="0"/>
              <a:t>La Coordinación oportuna en el cumplimiento de todas obligaciones que tiene la entidad, en relación con informes a la Auditoria General de la República, Contaduría General de la Nación, Planes de Mejoramiento ,Índice de Gobierno en Línea ,Estatuto Anticorrupción, Transparencia por Colombia entre otros ha permitido que la institución tenga una alta calificación de su gestión.</a:t>
            </a:r>
            <a:endParaRPr lang="es-CO" sz="7200" b="1" dirty="0"/>
          </a:p>
          <a:p>
            <a:pPr algn="just"/>
            <a:r>
              <a:rPr lang="es-ES" sz="7200" b="1" dirty="0"/>
              <a:t>Haber logrado coordinar de manera eficiente la Auditoría que se le realizo a la Contraloría Departamental de Bolívar dentro de la vigencia fiscal del año 2015 y la planificación y ejecución de la Auditoria Interna 2016</a:t>
            </a:r>
            <a:endParaRPr lang="es-CO" sz="7200" b="1" dirty="0"/>
          </a:p>
          <a:p>
            <a:pPr algn="just"/>
            <a:r>
              <a:rPr lang="es-ES" sz="7200" b="1" dirty="0"/>
              <a:t>Haber logrado que por intermedio de las Auditorías de los Organismos de Control y los respectivos Planes de Mejoramiento, se haya acrecentado el concepto de Control Interno, cuyos resultados están sustentados en el Auto Control de los diversos procesos administrativos, por parte de los responsables de los mismos.</a:t>
            </a:r>
            <a:endParaRPr lang="es-CO" sz="7200" b="1" dirty="0"/>
          </a:p>
          <a:p>
            <a:pPr marL="0" indent="0">
              <a:buNone/>
            </a:pPr>
            <a:r>
              <a:rPr lang="es-ES" sz="7200" dirty="0"/>
              <a:t> </a:t>
            </a:r>
            <a:endParaRPr lang="es-CO" sz="7200" b="1" dirty="0"/>
          </a:p>
          <a:p>
            <a:pPr marL="0" indent="0">
              <a:buNone/>
            </a:pPr>
            <a:r>
              <a:rPr lang="es-ES" sz="7200" dirty="0"/>
              <a:t> </a:t>
            </a:r>
            <a:endParaRPr lang="es-CO" sz="7200" b="1" dirty="0"/>
          </a:p>
          <a:p>
            <a:endParaRPr lang="es-CO" sz="6400" dirty="0"/>
          </a:p>
        </p:txBody>
      </p:sp>
      <p:sp>
        <p:nvSpPr>
          <p:cNvPr id="4" name="1 Título"/>
          <p:cNvSpPr>
            <a:spLocks noGrp="1"/>
          </p:cNvSpPr>
          <p:nvPr>
            <p:ph type="title"/>
          </p:nvPr>
        </p:nvSpPr>
        <p:spPr>
          <a:xfrm>
            <a:off x="1371600" y="190500"/>
            <a:ext cx="10133013" cy="438150"/>
          </a:xfrm>
        </p:spPr>
        <p:txBody>
          <a:bodyPr>
            <a:noAutofit/>
          </a:bodyPr>
          <a:lstStyle/>
          <a:p>
            <a:pPr algn="ctr"/>
            <a:r>
              <a:rPr lang="es-CO" sz="1800" b="1" dirty="0">
                <a:latin typeface="Arial Black" pitchFamily="34" charset="0"/>
              </a:rPr>
              <a:t>5</a:t>
            </a:r>
            <a:r>
              <a:rPr lang="es-CO" sz="1800" b="1" dirty="0" smtClean="0">
                <a:latin typeface="Arial Black" pitchFamily="34" charset="0"/>
              </a:rPr>
              <a:t> LOGROS RELEVANTES OBTENIDOS POR LA CDB</a:t>
            </a:r>
            <a:r>
              <a:rPr lang="es-CO" sz="1800" b="1" dirty="0" smtClean="0">
                <a:latin typeface="+mn-lt"/>
              </a:rPr>
              <a:t/>
            </a:r>
            <a:br>
              <a:rPr lang="es-CO" sz="1800" b="1" dirty="0" smtClean="0">
                <a:latin typeface="+mn-lt"/>
              </a:rPr>
            </a:br>
            <a:r>
              <a:rPr lang="es-CO" sz="1800" b="1" dirty="0" smtClean="0">
                <a:latin typeface="+mn-lt"/>
              </a:rPr>
              <a:t/>
            </a:r>
            <a:br>
              <a:rPr lang="es-CO" sz="1800" b="1" dirty="0" smtClean="0">
                <a:latin typeface="+mn-lt"/>
              </a:rPr>
            </a:br>
            <a:r>
              <a:rPr lang="es-CO" sz="1800" b="1" dirty="0">
                <a:latin typeface="+mn-lt"/>
              </a:rPr>
              <a:t/>
            </a:r>
            <a:br>
              <a:rPr lang="es-CO" sz="1800" b="1" dirty="0">
                <a:latin typeface="+mn-lt"/>
              </a:rPr>
            </a:br>
            <a:r>
              <a:rPr lang="es-CO" sz="1800" b="1" dirty="0" smtClean="0">
                <a:latin typeface="+mn-lt"/>
              </a:rPr>
              <a:t/>
            </a:r>
            <a:br>
              <a:rPr lang="es-CO" sz="1800" b="1" dirty="0" smtClean="0">
                <a:latin typeface="+mn-lt"/>
              </a:rPr>
            </a:br>
            <a:r>
              <a:rPr lang="es-CO" sz="1800" b="1" dirty="0" smtClean="0">
                <a:latin typeface="+mn-lt"/>
              </a:rPr>
              <a:t/>
            </a:r>
            <a:br>
              <a:rPr lang="es-CO" sz="1800" b="1" dirty="0" smtClean="0">
                <a:latin typeface="+mn-lt"/>
              </a:rPr>
            </a:br>
            <a:r>
              <a:rPr lang="es-CO" sz="1800" b="1" dirty="0" smtClean="0">
                <a:latin typeface="+mn-lt"/>
              </a:rPr>
              <a:t/>
            </a:r>
            <a:br>
              <a:rPr lang="es-CO" sz="1800" b="1" dirty="0" smtClean="0">
                <a:latin typeface="+mn-lt"/>
              </a:rPr>
            </a:br>
            <a:endParaRPr lang="es-CO" sz="1800" b="1" dirty="0">
              <a:latin typeface="+mn-lt"/>
            </a:endParaRPr>
          </a:p>
        </p:txBody>
      </p:sp>
    </p:spTree>
    <p:extLst>
      <p:ext uri="{BB962C8B-B14F-4D97-AF65-F5344CB8AC3E}">
        <p14:creationId xmlns:p14="http://schemas.microsoft.com/office/powerpoint/2010/main" val="8175432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52550" y="1219200"/>
            <a:ext cx="10171112" cy="5867400"/>
          </a:xfrm>
        </p:spPr>
        <p:txBody>
          <a:bodyPr>
            <a:normAutofit fontScale="92500" lnSpcReduction="20000"/>
          </a:bodyPr>
          <a:lstStyle/>
          <a:p>
            <a:pPr algn="just"/>
            <a:r>
              <a:rPr lang="es-CO" b="1" dirty="0">
                <a:solidFill>
                  <a:schemeClr val="tx1"/>
                </a:solidFill>
              </a:rPr>
              <a:t>Estar actualizando el Modelo Estándar de Control Interno   a través de los aplicativos FURAG I y FURAG II se reportaron los avances de gestión de la entidad. En el avance (FURAG I) de la vigencia 2016 se obtuvo una calificación de nivel de madurez avanzado MECI del 94.77%; en el (FURAG II) de octubre de 2017, se reportó el avance del modelo de integración y gestión de esta vigencia</a:t>
            </a:r>
            <a:r>
              <a:rPr lang="es-CO" b="1" dirty="0">
                <a:solidFill>
                  <a:srgbClr val="FF0000"/>
                </a:solidFill>
              </a:rPr>
              <a:t>, pero a la fecha, el Departamento Administrativo Función Pública no ha publicado en el FURAG II los resultados de la </a:t>
            </a:r>
            <a:r>
              <a:rPr lang="es-CO" b="1" dirty="0" smtClean="0">
                <a:solidFill>
                  <a:srgbClr val="FF0000"/>
                </a:solidFill>
              </a:rPr>
              <a:t>medición.</a:t>
            </a:r>
          </a:p>
          <a:p>
            <a:pPr algn="just"/>
            <a:r>
              <a:rPr lang="es-ES" b="1" dirty="0" smtClean="0"/>
              <a:t>Haber </a:t>
            </a:r>
            <a:r>
              <a:rPr lang="es-ES" b="1" dirty="0"/>
              <a:t>logrado en forma oportuna y de manera continua los ajustes a los procesos que </a:t>
            </a:r>
            <a:r>
              <a:rPr lang="es-ES" b="1" dirty="0" smtClean="0"/>
              <a:t>presentaron </a:t>
            </a:r>
            <a:r>
              <a:rPr lang="es-ES" b="1" dirty="0"/>
              <a:t>dificultades en la aplicación de indicadores de gestión. </a:t>
            </a:r>
            <a:endParaRPr lang="es-CO" b="1" dirty="0"/>
          </a:p>
          <a:p>
            <a:pPr algn="just"/>
            <a:r>
              <a:rPr lang="es-ES" b="1" dirty="0">
                <a:solidFill>
                  <a:srgbClr val="FF0000"/>
                </a:solidFill>
              </a:rPr>
              <a:t>Haber impulsado la actualización de los mapas de riesgos por procesos, el manual de procedimientos y adelantar con Planeación la matriz para el seguimiento a los cinco (5) componentes del Plan Anticorrupción vigencia </a:t>
            </a:r>
            <a:r>
              <a:rPr lang="es-ES" b="1" dirty="0" smtClean="0">
                <a:solidFill>
                  <a:srgbClr val="FF0000"/>
                </a:solidFill>
              </a:rPr>
              <a:t>2017. </a:t>
            </a:r>
          </a:p>
          <a:p>
            <a:pPr algn="just"/>
            <a:r>
              <a:rPr lang="es-ES" b="1" dirty="0">
                <a:solidFill>
                  <a:srgbClr val="FF0000"/>
                </a:solidFill>
              </a:rPr>
              <a:t>Haber logrado el fortalecimiento a los sujetos de control, ciudadanía y funcionarios de la Contraloría Departamental, a través de capacitaciones relacionadas con el control fiscal, la participación ciudadana, herramientas de evaluación como es el IGA, herramientas tecnológicas de rendición de cuenta en línea como son el SIA Contralorías y el SIA Observa, y Seminarios en Temas de Medio Ambiente y veedurías ciudadanas.</a:t>
            </a:r>
            <a:endParaRPr lang="es-CO" b="1" dirty="0">
              <a:solidFill>
                <a:srgbClr val="FF0000"/>
              </a:solidFill>
            </a:endParaRPr>
          </a:p>
          <a:p>
            <a:pPr algn="just"/>
            <a:r>
              <a:rPr lang="es-ES" b="1" dirty="0" smtClean="0"/>
              <a:t>De </a:t>
            </a:r>
            <a:r>
              <a:rPr lang="es-ES" b="1" dirty="0"/>
              <a:t>la anterior forma se da por rendido el presente informe, haciendo constar que en los archivos de esta Oficina de Control Interno reposan todos los documentos inherentes a las acciones enunciadas</a:t>
            </a:r>
            <a:r>
              <a:rPr lang="es-ES" b="1" dirty="0" smtClean="0"/>
              <a:t>.</a:t>
            </a:r>
          </a:p>
          <a:p>
            <a:pPr marL="0" indent="0" algn="just">
              <a:buNone/>
            </a:pPr>
            <a:endParaRPr lang="es-CO" b="1" dirty="0"/>
          </a:p>
          <a:p>
            <a:pPr marL="0" indent="0" algn="just">
              <a:buNone/>
            </a:pPr>
            <a:r>
              <a:rPr lang="es-ES" b="1" dirty="0"/>
              <a:t> </a:t>
            </a:r>
            <a:endParaRPr lang="es-CO" b="1" dirty="0"/>
          </a:p>
          <a:p>
            <a:pPr marL="0" indent="0" algn="just">
              <a:buNone/>
            </a:pPr>
            <a:r>
              <a:rPr lang="es-ES" b="1" dirty="0"/>
              <a:t> </a:t>
            </a:r>
            <a:endParaRPr lang="es-CO" b="1" dirty="0"/>
          </a:p>
          <a:p>
            <a:pPr marL="0" indent="0">
              <a:buNone/>
            </a:pPr>
            <a:endParaRPr lang="es-CO" dirty="0"/>
          </a:p>
        </p:txBody>
      </p:sp>
      <p:sp>
        <p:nvSpPr>
          <p:cNvPr id="4" name="1 Título"/>
          <p:cNvSpPr>
            <a:spLocks noGrp="1"/>
          </p:cNvSpPr>
          <p:nvPr>
            <p:ph type="title"/>
          </p:nvPr>
        </p:nvSpPr>
        <p:spPr>
          <a:xfrm>
            <a:off x="1352550" y="266700"/>
            <a:ext cx="10152063" cy="419100"/>
          </a:xfrm>
        </p:spPr>
        <p:txBody>
          <a:bodyPr>
            <a:noAutofit/>
          </a:bodyPr>
          <a:lstStyle/>
          <a:p>
            <a:pPr algn="ctr"/>
            <a:r>
              <a:rPr lang="es-CO" sz="1800" dirty="0" smtClean="0">
                <a:latin typeface="Arial Black" pitchFamily="34" charset="0"/>
              </a:rPr>
              <a:t>5 LOGROS RELEVANTES OBTENIDOS POR LA CDB</a:t>
            </a:r>
            <a:br>
              <a:rPr lang="es-CO" sz="1800" dirty="0" smtClean="0">
                <a:latin typeface="Arial Black" pitchFamily="34" charset="0"/>
              </a:rPr>
            </a:br>
            <a:r>
              <a:rPr lang="es-CO" sz="1800" dirty="0" smtClean="0">
                <a:latin typeface="Arial Black" pitchFamily="34" charset="0"/>
              </a:rPr>
              <a:t/>
            </a:r>
            <a:br>
              <a:rPr lang="es-CO" sz="1800" dirty="0" smtClean="0">
                <a:latin typeface="Arial Black" pitchFamily="34" charset="0"/>
              </a:rPr>
            </a:br>
            <a:endParaRPr lang="es-CO" sz="1800" dirty="0">
              <a:latin typeface="Arial Black" pitchFamily="34" charset="0"/>
            </a:endParaRPr>
          </a:p>
        </p:txBody>
      </p:sp>
    </p:spTree>
    <p:extLst>
      <p:ext uri="{BB962C8B-B14F-4D97-AF65-F5344CB8AC3E}">
        <p14:creationId xmlns:p14="http://schemas.microsoft.com/office/powerpoint/2010/main" val="22009159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dkrfiscal\AppData\Local\Microsoft\Windows\Temporary Internet Files\Content.IE5\MGUABENB\muchas-gracia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1" y="1628776"/>
            <a:ext cx="6200775"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Imagen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2238" y="333376"/>
            <a:ext cx="246380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ángulo 1"/>
          <p:cNvSpPr>
            <a:spLocks noChangeArrowheads="1"/>
          </p:cNvSpPr>
          <p:nvPr/>
        </p:nvSpPr>
        <p:spPr bwMode="auto">
          <a:xfrm>
            <a:off x="4800600" y="879475"/>
            <a:ext cx="29543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r>
              <a:rPr lang="es-ES" altLang="es-CO" sz="1200" b="1">
                <a:latin typeface="Arial" panose="020B0604020202020204" pitchFamily="34" charset="0"/>
                <a:cs typeface="Times New Roman" panose="02020603050405020304" pitchFamily="18" charset="0"/>
              </a:rPr>
              <a:t>«Por Un Control Fiscal Integral»</a:t>
            </a:r>
            <a:r>
              <a:rPr lang="es-ES" altLang="es-CO" b="1">
                <a:latin typeface="Arial" panose="020B0604020202020204" pitchFamily="34" charset="0"/>
                <a:cs typeface="Times New Roman" panose="02020603050405020304" pitchFamily="18" charset="0"/>
              </a:rPr>
              <a:t>	</a:t>
            </a:r>
            <a:endParaRPr lang="es-CO" altLang="es-CO"/>
          </a:p>
        </p:txBody>
      </p:sp>
    </p:spTree>
    <p:extLst>
      <p:ext uri="{BB962C8B-B14F-4D97-AF65-F5344CB8AC3E}">
        <p14:creationId xmlns:p14="http://schemas.microsoft.com/office/powerpoint/2010/main" val="2152079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314450" y="0"/>
            <a:ext cx="10439399" cy="1219200"/>
          </a:xfrm>
        </p:spPr>
        <p:txBody>
          <a:bodyPr>
            <a:normAutofit/>
          </a:bodyPr>
          <a:lstStyle/>
          <a:p>
            <a:pPr algn="ctr"/>
            <a:r>
              <a:rPr lang="es-CO" sz="1800" dirty="0" smtClean="0">
                <a:latin typeface="Arial Black" panose="020B0A04020102020204" pitchFamily="34" charset="0"/>
              </a:rPr>
              <a:t> 1. GESTION FISCAL</a:t>
            </a:r>
            <a:br>
              <a:rPr lang="es-CO" sz="1800" dirty="0" smtClean="0">
                <a:latin typeface="Arial Black" panose="020B0A04020102020204" pitchFamily="34" charset="0"/>
              </a:rPr>
            </a:br>
            <a:r>
              <a:rPr lang="es-CO" sz="1800" dirty="0" smtClean="0">
                <a:latin typeface="Arial Black" panose="020B0A04020102020204" pitchFamily="34" charset="0"/>
              </a:rPr>
              <a:t>1.1 AUDITORIA</a:t>
            </a:r>
            <a:r>
              <a:rPr lang="es-CO" sz="1500" dirty="0" smtClean="0">
                <a:latin typeface="Arial Black" panose="020B0A04020102020204" pitchFamily="34" charset="0"/>
              </a:rPr>
              <a:t>                                                                                                                                                                                                                          </a:t>
            </a:r>
            <a:r>
              <a:rPr lang="es-CO" sz="1800" dirty="0" smtClean="0">
                <a:latin typeface="Arial Black" panose="020B0A04020102020204" pitchFamily="34" charset="0"/>
              </a:rPr>
              <a:t>1.1.1 PROGRAMACION DEL </a:t>
            </a:r>
            <a:r>
              <a:rPr lang="es-CO" sz="1800" dirty="0">
                <a:latin typeface="Arial Black" panose="020B0A04020102020204" pitchFamily="34" charset="0"/>
              </a:rPr>
              <a:t>PGA </a:t>
            </a:r>
            <a:r>
              <a:rPr lang="es-CO" sz="1800" dirty="0" smtClean="0">
                <a:latin typeface="Arial Black" panose="020B0A04020102020204" pitchFamily="34" charset="0"/>
              </a:rPr>
              <a:t/>
            </a:r>
            <a:br>
              <a:rPr lang="es-CO" sz="1800" dirty="0" smtClean="0">
                <a:latin typeface="Arial Black" panose="020B0A04020102020204" pitchFamily="34" charset="0"/>
              </a:rPr>
            </a:br>
            <a:r>
              <a:rPr lang="es-CO" sz="1800" dirty="0" smtClean="0">
                <a:latin typeface="Arial Black" panose="020B0A04020102020204" pitchFamily="34" charset="0"/>
              </a:rPr>
              <a:t>(</a:t>
            </a:r>
            <a:r>
              <a:rPr lang="es-CO" sz="1800" dirty="0">
                <a:latin typeface="Arial Black" panose="020B0A04020102020204" pitchFamily="34" charset="0"/>
              </a:rPr>
              <a:t>Pág. </a:t>
            </a:r>
            <a:r>
              <a:rPr lang="es-CO" sz="1800" dirty="0" smtClean="0">
                <a:latin typeface="Arial Black" panose="020B0A04020102020204" pitchFamily="34" charset="0"/>
              </a:rPr>
              <a:t>1/5)</a:t>
            </a:r>
            <a:endParaRPr lang="es-CO" sz="1800" dirty="0">
              <a:latin typeface="Arial Black" panose="020B0A04020102020204" pitchFamily="34" charset="0"/>
            </a:endParaRPr>
          </a:p>
        </p:txBody>
      </p:sp>
      <p:graphicFrame>
        <p:nvGraphicFramePr>
          <p:cNvPr id="7" name="Tabla 6"/>
          <p:cNvGraphicFramePr>
            <a:graphicFrameLocks noGrp="1"/>
          </p:cNvGraphicFramePr>
          <p:nvPr>
            <p:extLst>
              <p:ext uri="{D42A27DB-BD31-4B8C-83A1-F6EECF244321}">
                <p14:modId xmlns:p14="http://schemas.microsoft.com/office/powerpoint/2010/main" val="1714214931"/>
              </p:ext>
            </p:extLst>
          </p:nvPr>
        </p:nvGraphicFramePr>
        <p:xfrm>
          <a:off x="1665027" y="1323834"/>
          <a:ext cx="8884692" cy="5334149"/>
        </p:xfrm>
        <a:graphic>
          <a:graphicData uri="http://schemas.openxmlformats.org/drawingml/2006/table">
            <a:tbl>
              <a:tblPr firstRow="1" bandRow="1">
                <a:tableStyleId>{5C22544A-7EE6-4342-B048-85BDC9FD1C3A}</a:tableStyleId>
              </a:tblPr>
              <a:tblGrid>
                <a:gridCol w="3890620"/>
                <a:gridCol w="1209446"/>
                <a:gridCol w="1171477"/>
                <a:gridCol w="1453090"/>
                <a:gridCol w="1160059"/>
              </a:tblGrid>
              <a:tr h="369051">
                <a:tc gridSpan="5">
                  <a:txBody>
                    <a:bodyPr/>
                    <a:lstStyle/>
                    <a:p>
                      <a:pPr algn="ctr">
                        <a:lnSpc>
                          <a:spcPct val="107000"/>
                        </a:lnSpc>
                        <a:spcAft>
                          <a:spcPts val="0"/>
                        </a:spcAft>
                      </a:pPr>
                      <a:r>
                        <a:rPr lang="es-CO" sz="1800" dirty="0">
                          <a:effectLst/>
                        </a:rPr>
                        <a:t>PROGRAMACION DEL </a:t>
                      </a:r>
                      <a:r>
                        <a:rPr lang="es-CO" sz="1800" dirty="0" smtClean="0">
                          <a:effectLst/>
                        </a:rPr>
                        <a:t>PGA-2017</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pPr algn="ctr">
                        <a:lnSpc>
                          <a:spcPct val="107000"/>
                        </a:lnSpc>
                        <a:spcAft>
                          <a:spcPts val="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r>
              <a:tr h="549174">
                <a:tc>
                  <a:txBody>
                    <a:bodyPr/>
                    <a:lstStyle/>
                    <a:p>
                      <a:pPr>
                        <a:lnSpc>
                          <a:spcPct val="107000"/>
                        </a:lnSpc>
                        <a:spcAft>
                          <a:spcPts val="0"/>
                        </a:spcAft>
                      </a:pPr>
                      <a:r>
                        <a:rPr lang="es-CO" sz="1400" b="1" dirty="0">
                          <a:effectLst/>
                        </a:rPr>
                        <a:t>Tipo de Auditoria</a:t>
                      </a:r>
                      <a:endParaRPr lang="es-C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400" b="1" dirty="0" smtClean="0">
                          <a:effectLst/>
                        </a:rPr>
                        <a:t>No. </a:t>
                      </a:r>
                      <a:r>
                        <a:rPr lang="es-CO" sz="1400" b="1" dirty="0">
                          <a:effectLst/>
                        </a:rPr>
                        <a:t>Alcaldías</a:t>
                      </a:r>
                      <a:endParaRPr lang="es-C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400" b="1" dirty="0" smtClean="0">
                          <a:effectLst/>
                        </a:rPr>
                        <a:t>No. </a:t>
                      </a:r>
                      <a:r>
                        <a:rPr lang="es-CO" sz="1400" b="1" dirty="0">
                          <a:effectLst/>
                        </a:rPr>
                        <a:t>de ESES</a:t>
                      </a:r>
                      <a:endParaRPr lang="es-C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400" b="1" dirty="0" smtClean="0">
                          <a:effectLst/>
                        </a:rPr>
                        <a:t>No. </a:t>
                      </a:r>
                      <a:r>
                        <a:rPr lang="es-CO" sz="1400" b="1" dirty="0">
                          <a:effectLst/>
                        </a:rPr>
                        <a:t>de Otras entidades</a:t>
                      </a:r>
                      <a:endParaRPr lang="es-C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400" b="1" dirty="0" smtClean="0">
                          <a:effectLst/>
                          <a:latin typeface="Century Gothic" pitchFamily="34" charset="0"/>
                          <a:ea typeface="Calibri" panose="020F0502020204030204" pitchFamily="34" charset="0"/>
                          <a:cs typeface="Times New Roman" panose="02020603050405020304" pitchFamily="18" charset="0"/>
                        </a:rPr>
                        <a:t>Total</a:t>
                      </a:r>
                      <a:endParaRPr lang="es-CO" sz="1400" b="1" dirty="0">
                        <a:effectLst/>
                        <a:latin typeface="Century Gothic" pitchFamily="34" charset="0"/>
                        <a:ea typeface="Calibri" panose="020F0502020204030204" pitchFamily="34" charset="0"/>
                        <a:cs typeface="Times New Roman" panose="02020603050405020304" pitchFamily="18" charset="0"/>
                      </a:endParaRPr>
                    </a:p>
                  </a:txBody>
                  <a:tcPr marL="87079" marR="87079" marT="43539" marB="43539" anchor="ctr"/>
                </a:tc>
              </a:tr>
              <a:tr h="505192">
                <a:tc>
                  <a:txBody>
                    <a:bodyPr/>
                    <a:lstStyle/>
                    <a:p>
                      <a:pPr>
                        <a:lnSpc>
                          <a:spcPct val="107000"/>
                        </a:lnSpc>
                        <a:spcAft>
                          <a:spcPts val="0"/>
                        </a:spcAft>
                      </a:pPr>
                      <a:r>
                        <a:rPr lang="es-CO" sz="1400" dirty="0" smtClean="0">
                          <a:effectLst/>
                        </a:rPr>
                        <a:t>Auditorias </a:t>
                      </a:r>
                      <a:r>
                        <a:rPr lang="es-CO" sz="1400" dirty="0">
                          <a:effectLst/>
                        </a:rPr>
                        <a:t>especiales sobre Contratación y Gestión:</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0" anchor="ctr"/>
                </a:tc>
                <a:tc>
                  <a:txBody>
                    <a:bodyPr/>
                    <a:lstStyle/>
                    <a:p>
                      <a:pPr algn="ctr">
                        <a:lnSpc>
                          <a:spcPct val="107000"/>
                        </a:lnSpc>
                        <a:spcAft>
                          <a:spcPts val="0"/>
                        </a:spcAft>
                      </a:pPr>
                      <a:r>
                        <a:rPr lang="es-CO" sz="1800" b="1" dirty="0" smtClean="0">
                          <a:solidFill>
                            <a:schemeClr val="tx1"/>
                          </a:solidFill>
                          <a:effectLst/>
                          <a:latin typeface="+mn-lt"/>
                          <a:ea typeface="+mn-ea"/>
                          <a:cs typeface="+mn-cs"/>
                        </a:rPr>
                        <a:t>5</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0" anchor="ctr"/>
                </a:tc>
                <a:tc>
                  <a:txBody>
                    <a:bodyPr/>
                    <a:lstStyle/>
                    <a:p>
                      <a:pPr algn="ctr">
                        <a:lnSpc>
                          <a:spcPct val="107000"/>
                        </a:lnSpc>
                        <a:spcAft>
                          <a:spcPts val="0"/>
                        </a:spcAft>
                      </a:pPr>
                      <a:r>
                        <a:rPr lang="es-CO" sz="1800" b="1" dirty="0" smtClean="0">
                          <a:solidFill>
                            <a:schemeClr val="tx1"/>
                          </a:solidFill>
                          <a:effectLst/>
                          <a:latin typeface="+mn-lt"/>
                          <a:ea typeface="+mn-ea"/>
                          <a:cs typeface="+mn-cs"/>
                        </a:rPr>
                        <a:t>2</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0" anchor="ctr"/>
                </a:tc>
                <a:tc>
                  <a:txBody>
                    <a:bodyPr/>
                    <a:lstStyle/>
                    <a:p>
                      <a:pPr algn="ctr">
                        <a:lnSpc>
                          <a:spcPct val="107000"/>
                        </a:lnSpc>
                        <a:spcAft>
                          <a:spcPts val="0"/>
                        </a:spcAft>
                      </a:pPr>
                      <a:r>
                        <a:rPr lang="es-CO" sz="1800" b="1">
                          <a:solidFill>
                            <a:schemeClr val="tx1"/>
                          </a:solidFill>
                          <a:effectLst/>
                        </a:rPr>
                        <a:t>0</a:t>
                      </a:r>
                      <a:endParaRPr lang="es-CO" sz="18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0" anchor="ctr"/>
                </a:tc>
                <a:tc>
                  <a:txBody>
                    <a:bodyPr/>
                    <a:lstStyle/>
                    <a:p>
                      <a:pPr algn="ctr">
                        <a:lnSpc>
                          <a:spcPct val="107000"/>
                        </a:lnSpc>
                        <a:spcAft>
                          <a:spcPts val="0"/>
                        </a:spcAft>
                      </a:pPr>
                      <a:r>
                        <a:rPr lang="es-CO" sz="18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0" anchor="ctr"/>
                </a:tc>
              </a:tr>
              <a:tr h="549174">
                <a:tc>
                  <a:txBody>
                    <a:bodyPr/>
                    <a:lstStyle/>
                    <a:p>
                      <a:pPr>
                        <a:lnSpc>
                          <a:spcPct val="107000"/>
                        </a:lnSpc>
                        <a:spcAft>
                          <a:spcPts val="0"/>
                        </a:spcAft>
                      </a:pPr>
                      <a:r>
                        <a:rPr lang="es-CO" sz="1400" dirty="0" smtClean="0">
                          <a:effectLst/>
                        </a:rPr>
                        <a:t>Auditorias </a:t>
                      </a:r>
                      <a:r>
                        <a:rPr lang="es-CO" sz="1400" dirty="0">
                          <a:effectLst/>
                        </a:rPr>
                        <a:t>especiales sobre Medio Ambiente:</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rPr>
                        <a:t>13</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rPr>
                        <a:t>12</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a:solidFill>
                            <a:schemeClr val="tx1"/>
                          </a:solidFill>
                          <a:effectLst/>
                        </a:rPr>
                        <a:t>0</a:t>
                      </a:r>
                      <a:endParaRPr lang="es-CO" sz="18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25</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r>
              <a:tr h="549174">
                <a:tc>
                  <a:txBody>
                    <a:bodyPr/>
                    <a:lstStyle/>
                    <a:p>
                      <a:pPr>
                        <a:lnSpc>
                          <a:spcPct val="107000"/>
                        </a:lnSpc>
                        <a:spcAft>
                          <a:spcPts val="0"/>
                        </a:spcAft>
                      </a:pPr>
                      <a:r>
                        <a:rPr lang="es-CO" sz="1400" dirty="0" smtClean="0">
                          <a:effectLst/>
                        </a:rPr>
                        <a:t>Auditorias </a:t>
                      </a:r>
                      <a:r>
                        <a:rPr lang="es-CO" sz="1400" dirty="0">
                          <a:effectLst/>
                        </a:rPr>
                        <a:t>especiales </a:t>
                      </a:r>
                      <a:r>
                        <a:rPr lang="es-CO" sz="1400" dirty="0" smtClean="0">
                          <a:effectLst/>
                        </a:rPr>
                        <a:t>Financiera</a:t>
                      </a:r>
                      <a:r>
                        <a:rPr lang="es-CO" sz="1400" baseline="0" dirty="0" smtClean="0">
                          <a:effectLst/>
                        </a:rPr>
                        <a:t> y Presupuestal</a:t>
                      </a:r>
                      <a:r>
                        <a:rPr lang="es-CO" sz="1400" dirty="0" smtClean="0">
                          <a:effectLst/>
                        </a:rPr>
                        <a:t>:</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mn-lt"/>
                          <a:ea typeface="+mn-ea"/>
                          <a:cs typeface="+mn-cs"/>
                        </a:rPr>
                        <a:t>10</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mn-lt"/>
                          <a:ea typeface="+mn-ea"/>
                          <a:cs typeface="+mn-cs"/>
                        </a:rPr>
                        <a:t>10</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latin typeface="+mn-lt"/>
                          <a:ea typeface="+mn-ea"/>
                          <a:cs typeface="+mn-cs"/>
                        </a:rPr>
                        <a:t>8</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28</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r>
              <a:tr h="549174">
                <a:tc>
                  <a:txBody>
                    <a:bodyPr/>
                    <a:lstStyle/>
                    <a:p>
                      <a:pPr>
                        <a:lnSpc>
                          <a:spcPct val="107000"/>
                        </a:lnSpc>
                        <a:spcAft>
                          <a:spcPts val="0"/>
                        </a:spcAft>
                      </a:pPr>
                      <a:r>
                        <a:rPr lang="es-CO" sz="1400" dirty="0" smtClean="0">
                          <a:effectLst/>
                        </a:rPr>
                        <a:t>Auditorias </a:t>
                      </a:r>
                      <a:r>
                        <a:rPr lang="es-CO" sz="1400" dirty="0">
                          <a:effectLst/>
                        </a:rPr>
                        <a:t>especiales sobre Seguimiento:</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latin typeface="+mn-lt"/>
                          <a:ea typeface="+mn-ea"/>
                          <a:cs typeface="+mn-cs"/>
                        </a:rPr>
                        <a:t>6</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latin typeface="+mn-lt"/>
                          <a:ea typeface="+mn-ea"/>
                          <a:cs typeface="+mn-cs"/>
                        </a:rPr>
                        <a:t>8</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latin typeface="+mn-lt"/>
                          <a:ea typeface="+mn-ea"/>
                          <a:cs typeface="+mn-cs"/>
                        </a:rPr>
                        <a:t>3</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17</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r>
              <a:tr h="549174">
                <a:tc>
                  <a:txBody>
                    <a:bodyPr/>
                    <a:lstStyle/>
                    <a:p>
                      <a:pPr>
                        <a:lnSpc>
                          <a:spcPct val="107000"/>
                        </a:lnSpc>
                        <a:spcAft>
                          <a:spcPts val="0"/>
                        </a:spcAft>
                      </a:pPr>
                      <a:r>
                        <a:rPr lang="es-CO" sz="1400" dirty="0" smtClean="0">
                          <a:effectLst/>
                        </a:rPr>
                        <a:t>Auditorias especiales Dictamen</a:t>
                      </a:r>
                      <a:r>
                        <a:rPr lang="es-CO" sz="1400" baseline="0" dirty="0" smtClean="0">
                          <a:effectLst/>
                        </a:rPr>
                        <a:t> Estados financieros:</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latin typeface="+mn-lt"/>
                          <a:ea typeface="+mn-ea"/>
                          <a:cs typeface="+mn-cs"/>
                        </a:rPr>
                        <a:t>4</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rPr>
                        <a:t>0</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latin typeface="+mn-lt"/>
                          <a:ea typeface="+mn-ea"/>
                          <a:cs typeface="+mn-cs"/>
                        </a:rPr>
                        <a:t>0</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r>
              <a:tr h="384446">
                <a:tc>
                  <a:txBody>
                    <a:bodyPr/>
                    <a:lstStyle/>
                    <a:p>
                      <a:pPr>
                        <a:lnSpc>
                          <a:spcPct val="107000"/>
                        </a:lnSpc>
                        <a:spcAft>
                          <a:spcPts val="0"/>
                        </a:spcAft>
                      </a:pPr>
                      <a:r>
                        <a:rPr lang="es-CO" sz="1400" dirty="0" smtClean="0">
                          <a:effectLst/>
                          <a:latin typeface="Century Gothic" pitchFamily="34" charset="0"/>
                          <a:ea typeface="Calibri" panose="020F0502020204030204" pitchFamily="34" charset="0"/>
                          <a:cs typeface="Times New Roman" panose="02020603050405020304" pitchFamily="18" charset="0"/>
                        </a:rPr>
                        <a:t>Auditorias especiales Denuncias:</a:t>
                      </a:r>
                      <a:endParaRPr lang="es-CO" sz="1400" dirty="0">
                        <a:effectLst/>
                        <a:latin typeface="Century Gothic"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entury Gothic" pitchFamily="34" charset="0"/>
                          <a:ea typeface="Calibri" panose="020F0502020204030204" pitchFamily="34" charset="0"/>
                          <a:cs typeface="Times New Roman" panose="02020603050405020304" pitchFamily="18" charset="0"/>
                        </a:rPr>
                        <a:t>5</a:t>
                      </a:r>
                      <a:endParaRPr lang="es-CO" sz="1800" b="1" dirty="0">
                        <a:solidFill>
                          <a:schemeClr val="tx1"/>
                        </a:solidFill>
                        <a:effectLst/>
                        <a:latin typeface="Century Gothic"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entury Gothic" pitchFamily="34" charset="0"/>
                          <a:ea typeface="Calibri" panose="020F0502020204030204" pitchFamily="34" charset="0"/>
                          <a:cs typeface="Times New Roman" panose="02020603050405020304" pitchFamily="18" charset="0"/>
                        </a:rPr>
                        <a:t>2</a:t>
                      </a:r>
                      <a:endParaRPr lang="es-CO" sz="1800" b="1" dirty="0">
                        <a:solidFill>
                          <a:schemeClr val="tx1"/>
                        </a:solidFill>
                        <a:effectLst/>
                        <a:latin typeface="Century Gothic"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entury Gothic" pitchFamily="34" charset="0"/>
                          <a:ea typeface="Calibri" panose="020F0502020204030204" pitchFamily="34" charset="0"/>
                          <a:cs typeface="Times New Roman" panose="02020603050405020304" pitchFamily="18" charset="0"/>
                        </a:rPr>
                        <a:t>2</a:t>
                      </a:r>
                      <a:endParaRPr lang="es-CO" sz="1800" b="1" dirty="0">
                        <a:solidFill>
                          <a:schemeClr val="tx1"/>
                        </a:solidFill>
                        <a:effectLst/>
                        <a:latin typeface="Century Gothic"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entury Gothic" pitchFamily="34" charset="0"/>
                          <a:ea typeface="Calibri" panose="020F0502020204030204" pitchFamily="34" charset="0"/>
                          <a:cs typeface="Times New Roman" panose="02020603050405020304" pitchFamily="18" charset="0"/>
                        </a:rPr>
                        <a:t>9</a:t>
                      </a:r>
                      <a:endParaRPr lang="es-CO" sz="1800" b="1" dirty="0">
                        <a:solidFill>
                          <a:schemeClr val="tx1"/>
                        </a:solidFill>
                        <a:effectLst/>
                        <a:latin typeface="Century Gothic" pitchFamily="34" charset="0"/>
                        <a:ea typeface="Calibri" panose="020F0502020204030204" pitchFamily="34" charset="0"/>
                        <a:cs typeface="Times New Roman" panose="02020603050405020304" pitchFamily="18" charset="0"/>
                      </a:endParaRPr>
                    </a:p>
                  </a:txBody>
                  <a:tcPr marL="87079" marR="87079" marT="43539" marB="43539" anchor="ctr"/>
                </a:tc>
              </a:tr>
              <a:tr h="384446">
                <a:tc>
                  <a:txBody>
                    <a:bodyPr/>
                    <a:lstStyle/>
                    <a:p>
                      <a:pPr>
                        <a:lnSpc>
                          <a:spcPct val="107000"/>
                        </a:lnSpc>
                        <a:spcAft>
                          <a:spcPts val="0"/>
                        </a:spcAft>
                      </a:pPr>
                      <a:r>
                        <a:rPr lang="es-CO" sz="1400" dirty="0" smtClean="0">
                          <a:effectLst/>
                        </a:rPr>
                        <a:t>Auditoria </a:t>
                      </a:r>
                      <a:r>
                        <a:rPr lang="es-CO" sz="1400" dirty="0">
                          <a:effectLst/>
                        </a:rPr>
                        <a:t>Vigencia Futuras</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rPr>
                        <a:t>0</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rPr>
                        <a:t>0</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r>
              <a:tr h="549174">
                <a:tc>
                  <a:txBody>
                    <a:bodyPr/>
                    <a:lstStyle/>
                    <a:p>
                      <a:pPr>
                        <a:lnSpc>
                          <a:spcPct val="107000"/>
                        </a:lnSpc>
                        <a:spcAft>
                          <a:spcPts val="0"/>
                        </a:spcAft>
                      </a:pPr>
                      <a:r>
                        <a:rPr lang="es-CO" sz="1400" dirty="0" smtClean="0">
                          <a:effectLst/>
                        </a:rPr>
                        <a:t>Auditoria </a:t>
                      </a:r>
                      <a:r>
                        <a:rPr lang="es-CO" sz="1400" dirty="0">
                          <a:effectLst/>
                        </a:rPr>
                        <a:t>Modalidad Regular </a:t>
                      </a:r>
                      <a:r>
                        <a:rPr lang="es-CO" sz="1400" dirty="0" smtClean="0">
                          <a:effectLst/>
                        </a:rPr>
                        <a:t>(Alcaldía</a:t>
                      </a:r>
                      <a:r>
                        <a:rPr lang="es-CO" sz="1400" baseline="0" dirty="0" smtClean="0">
                          <a:effectLst/>
                        </a:rPr>
                        <a:t> del Carmen de Bolívar</a:t>
                      </a:r>
                      <a:r>
                        <a:rPr lang="es-CO" sz="1400" dirty="0" smtClean="0">
                          <a:effectLst/>
                        </a:rPr>
                        <a:t>)</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rPr>
                        <a:t>0</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a:solidFill>
                            <a:schemeClr val="tx1"/>
                          </a:solidFill>
                          <a:effectLst/>
                          <a:latin typeface="+mn-lt"/>
                          <a:ea typeface="+mn-ea"/>
                          <a:cs typeface="+mn-cs"/>
                        </a:rPr>
                        <a:t>0</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endParaRPr lang="es-CO"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r>
              <a:tr h="384446">
                <a:tc>
                  <a:txBody>
                    <a:bodyPr/>
                    <a:lstStyle/>
                    <a:p>
                      <a:pPr>
                        <a:lnSpc>
                          <a:spcPct val="107000"/>
                        </a:lnSpc>
                        <a:spcAft>
                          <a:spcPts val="0"/>
                        </a:spcAft>
                      </a:pPr>
                      <a:r>
                        <a:rPr lang="es-CO" sz="1800" b="1" dirty="0">
                          <a:solidFill>
                            <a:srgbClr val="FF0000"/>
                          </a:solidFill>
                          <a:effectLst/>
                        </a:rPr>
                        <a:t>TOTAL</a:t>
                      </a:r>
                      <a:endParaRPr lang="es-CO"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rgbClr val="FF0000"/>
                          </a:solidFill>
                          <a:effectLst/>
                        </a:rPr>
                        <a:t>45</a:t>
                      </a:r>
                      <a:endParaRPr lang="es-CO"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rgbClr val="FF0000"/>
                          </a:solidFill>
                          <a:effectLst/>
                        </a:rPr>
                        <a:t>3</a:t>
                      </a:r>
                      <a:r>
                        <a:rPr lang="es-CO" sz="1800" b="1" dirty="0" smtClean="0">
                          <a:solidFill>
                            <a:srgbClr val="FF0000"/>
                          </a:solidFill>
                          <a:effectLst/>
                          <a:latin typeface="Calibri" panose="020F0502020204030204" pitchFamily="34" charset="0"/>
                          <a:cs typeface="Times New Roman" panose="02020603050405020304" pitchFamily="18" charset="0"/>
                        </a:rPr>
                        <a:t>4</a:t>
                      </a:r>
                      <a:endParaRPr lang="es-CO"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rgbClr val="FF0000"/>
                          </a:solidFill>
                          <a:effectLst/>
                          <a:latin typeface="+mn-lt"/>
                          <a:ea typeface="+mn-ea"/>
                          <a:cs typeface="+mn-cs"/>
                        </a:rPr>
                        <a:t>13</a:t>
                      </a:r>
                      <a:endParaRPr lang="es-CO"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c>
                  <a:txBody>
                    <a:bodyPr/>
                    <a:lstStyle/>
                    <a:p>
                      <a:pPr algn="ctr">
                        <a:lnSpc>
                          <a:spcPct val="107000"/>
                        </a:lnSpc>
                        <a:spcAft>
                          <a:spcPts val="0"/>
                        </a:spcAft>
                      </a:pPr>
                      <a:r>
                        <a:rPr lang="es-CO" sz="1800"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92</a:t>
                      </a:r>
                      <a:endParaRPr lang="es-CO"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7079" marR="87079" marT="43539" marB="43539" anchor="ctr"/>
                </a:tc>
              </a:tr>
            </a:tbl>
          </a:graphicData>
        </a:graphic>
      </p:graphicFrame>
    </p:spTree>
    <p:extLst>
      <p:ext uri="{BB962C8B-B14F-4D97-AF65-F5344CB8AC3E}">
        <p14:creationId xmlns:p14="http://schemas.microsoft.com/office/powerpoint/2010/main" val="2516795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00251" y="202019"/>
            <a:ext cx="8915399" cy="1244644"/>
          </a:xfrm>
        </p:spPr>
        <p:txBody>
          <a:bodyPr>
            <a:normAutofit/>
          </a:bodyPr>
          <a:lstStyle/>
          <a:p>
            <a:pPr algn="ctr"/>
            <a:r>
              <a:rPr lang="es-CO" sz="1800" dirty="0" smtClean="0">
                <a:latin typeface="Arial Black" panose="020B0A04020102020204" pitchFamily="34" charset="0"/>
              </a:rPr>
              <a:t>1 GESTION FISCAL</a:t>
            </a:r>
            <a:r>
              <a:rPr lang="es-CO" sz="1500" dirty="0" smtClean="0">
                <a:latin typeface="Arial Black" panose="020B0A04020102020204" pitchFamily="34" charset="0"/>
              </a:rPr>
              <a:t>                                                                                                      </a:t>
            </a:r>
            <a:r>
              <a:rPr lang="es-CO" sz="1800" dirty="0" smtClean="0">
                <a:latin typeface="Arial Black" panose="020B0A04020102020204" pitchFamily="34" charset="0"/>
              </a:rPr>
              <a:t>1.1</a:t>
            </a:r>
            <a:r>
              <a:rPr lang="es-CO" sz="1500" dirty="0" smtClean="0">
                <a:latin typeface="Arial Black" panose="020B0A04020102020204" pitchFamily="34" charset="0"/>
              </a:rPr>
              <a:t> </a:t>
            </a:r>
            <a:r>
              <a:rPr lang="es-CO" sz="1800" dirty="0" smtClean="0">
                <a:latin typeface="Arial Black" panose="020B0A04020102020204" pitchFamily="34" charset="0"/>
              </a:rPr>
              <a:t>AUDITORIA</a:t>
            </a:r>
            <a:r>
              <a:rPr lang="es-CO" sz="1500" dirty="0" smtClean="0">
                <a:latin typeface="Arial Black" panose="020B0A04020102020204" pitchFamily="34" charset="0"/>
              </a:rPr>
              <a:t>                                                                                                           </a:t>
            </a:r>
            <a:r>
              <a:rPr lang="es-CO" sz="1800" dirty="0" smtClean="0">
                <a:latin typeface="Arial Black" panose="020B0A04020102020204" pitchFamily="34" charset="0"/>
              </a:rPr>
              <a:t>1.1.2 CUMPLIMIENTO DEL PGA-2017 </a:t>
            </a:r>
            <a:br>
              <a:rPr lang="es-CO" sz="1800" dirty="0" smtClean="0">
                <a:latin typeface="Arial Black" panose="020B0A04020102020204" pitchFamily="34" charset="0"/>
              </a:rPr>
            </a:br>
            <a:r>
              <a:rPr lang="es-CO" sz="1800" dirty="0" smtClean="0">
                <a:latin typeface="Arial Black" panose="020B0A04020102020204" pitchFamily="34" charset="0"/>
              </a:rPr>
              <a:t>(</a:t>
            </a:r>
            <a:r>
              <a:rPr lang="es-CO" sz="1800" dirty="0">
                <a:latin typeface="Arial Black" panose="020B0A04020102020204" pitchFamily="34" charset="0"/>
              </a:rPr>
              <a:t>Pág. </a:t>
            </a:r>
            <a:r>
              <a:rPr lang="es-CO" sz="1800" dirty="0" smtClean="0">
                <a:latin typeface="Arial Black" panose="020B0A04020102020204" pitchFamily="34" charset="0"/>
              </a:rPr>
              <a:t>2/5)</a:t>
            </a:r>
            <a:endParaRPr lang="es-CO" sz="1800" dirty="0">
              <a:latin typeface="Arial Black" panose="020B0A04020102020204" pitchFamily="34" charset="0"/>
            </a:endParaRPr>
          </a:p>
        </p:txBody>
      </p:sp>
      <p:graphicFrame>
        <p:nvGraphicFramePr>
          <p:cNvPr id="7" name="Marcador de contenido 6"/>
          <p:cNvGraphicFramePr>
            <a:graphicFrameLocks noGrp="1"/>
          </p:cNvGraphicFramePr>
          <p:nvPr>
            <p:ph idx="1"/>
            <p:extLst>
              <p:ext uri="{D42A27DB-BD31-4B8C-83A1-F6EECF244321}">
                <p14:modId xmlns:p14="http://schemas.microsoft.com/office/powerpoint/2010/main" val="3043103248"/>
              </p:ext>
            </p:extLst>
          </p:nvPr>
        </p:nvGraphicFramePr>
        <p:xfrm>
          <a:off x="1504950" y="1651379"/>
          <a:ext cx="9582150" cy="43536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2 Tabla"/>
          <p:cNvGraphicFramePr>
            <a:graphicFrameLocks noGrp="1"/>
          </p:cNvGraphicFramePr>
          <p:nvPr>
            <p:extLst>
              <p:ext uri="{D42A27DB-BD31-4B8C-83A1-F6EECF244321}">
                <p14:modId xmlns:p14="http://schemas.microsoft.com/office/powerpoint/2010/main" val="2813198995"/>
              </p:ext>
            </p:extLst>
          </p:nvPr>
        </p:nvGraphicFramePr>
        <p:xfrm>
          <a:off x="2000251" y="1705969"/>
          <a:ext cx="8953499" cy="731520"/>
        </p:xfrm>
        <a:graphic>
          <a:graphicData uri="http://schemas.openxmlformats.org/drawingml/2006/table">
            <a:tbl>
              <a:tblPr firstRow="1" bandRow="1">
                <a:tableStyleId>{5C22544A-7EE6-4342-B048-85BDC9FD1C3A}</a:tableStyleId>
              </a:tblPr>
              <a:tblGrid>
                <a:gridCol w="3112718"/>
                <a:gridCol w="3112718"/>
                <a:gridCol w="2728063"/>
              </a:tblGrid>
              <a:tr h="199450">
                <a:tc>
                  <a:txBody>
                    <a:bodyPr/>
                    <a:lstStyle/>
                    <a:p>
                      <a:pPr algn="ctr"/>
                      <a:r>
                        <a:rPr lang="es-CO" dirty="0" smtClean="0"/>
                        <a:t>Auditorias</a:t>
                      </a:r>
                      <a:r>
                        <a:rPr lang="es-CO" baseline="0" dirty="0" smtClean="0"/>
                        <a:t> Programadas</a:t>
                      </a:r>
                      <a:endParaRPr lang="es-CO" dirty="0"/>
                    </a:p>
                  </a:txBody>
                  <a:tcPr/>
                </a:tc>
                <a:tc>
                  <a:txBody>
                    <a:bodyPr/>
                    <a:lstStyle/>
                    <a:p>
                      <a:pPr algn="ctr"/>
                      <a:r>
                        <a:rPr lang="es-CO" dirty="0" smtClean="0"/>
                        <a:t>Auditorias Ejecutadas</a:t>
                      </a:r>
                      <a:endParaRPr lang="es-CO" dirty="0"/>
                    </a:p>
                  </a:txBody>
                  <a:tcPr/>
                </a:tc>
                <a:tc>
                  <a:txBody>
                    <a:bodyPr/>
                    <a:lstStyle/>
                    <a:p>
                      <a:pPr algn="ctr"/>
                      <a:r>
                        <a:rPr lang="es-CO" dirty="0" smtClean="0"/>
                        <a:t>% de Ejecución</a:t>
                      </a:r>
                      <a:endParaRPr lang="es-CO" dirty="0"/>
                    </a:p>
                  </a:txBody>
                  <a:tcPr/>
                </a:tc>
              </a:tr>
              <a:tr h="158511">
                <a:tc>
                  <a:txBody>
                    <a:bodyPr/>
                    <a:lstStyle/>
                    <a:p>
                      <a:pPr algn="ctr"/>
                      <a:r>
                        <a:rPr lang="es-CO" b="1" dirty="0" smtClean="0"/>
                        <a:t>92</a:t>
                      </a:r>
                      <a:endParaRPr lang="es-CO" b="1" dirty="0"/>
                    </a:p>
                  </a:txBody>
                  <a:tcPr/>
                </a:tc>
                <a:tc>
                  <a:txBody>
                    <a:bodyPr/>
                    <a:lstStyle/>
                    <a:p>
                      <a:pPr algn="ctr"/>
                      <a:r>
                        <a:rPr lang="es-CO" b="1" dirty="0" smtClean="0"/>
                        <a:t>92</a:t>
                      </a:r>
                      <a:endParaRPr lang="es-CO" b="1" dirty="0"/>
                    </a:p>
                  </a:txBody>
                  <a:tcPr/>
                </a:tc>
                <a:tc>
                  <a:txBody>
                    <a:bodyPr/>
                    <a:lstStyle/>
                    <a:p>
                      <a:pPr algn="ctr"/>
                      <a:r>
                        <a:rPr lang="es-CO" b="1" dirty="0" smtClean="0"/>
                        <a:t>100%</a:t>
                      </a:r>
                      <a:endParaRPr lang="es-CO" b="1" dirty="0"/>
                    </a:p>
                  </a:txBody>
                  <a:tcPr/>
                </a:tc>
              </a:tr>
            </a:tbl>
          </a:graphicData>
        </a:graphic>
      </p:graphicFrame>
    </p:spTree>
    <p:extLst>
      <p:ext uri="{BB962C8B-B14F-4D97-AF65-F5344CB8AC3E}">
        <p14:creationId xmlns:p14="http://schemas.microsoft.com/office/powerpoint/2010/main" val="18059265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idx="1"/>
            <p:extLst>
              <p:ext uri="{D42A27DB-BD31-4B8C-83A1-F6EECF244321}">
                <p14:modId xmlns:p14="http://schemas.microsoft.com/office/powerpoint/2010/main" val="1020879419"/>
              </p:ext>
            </p:extLst>
          </p:nvPr>
        </p:nvGraphicFramePr>
        <p:xfrm>
          <a:off x="655608" y="2013956"/>
          <a:ext cx="11231591" cy="2895600"/>
        </p:xfrm>
        <a:graphic>
          <a:graphicData uri="http://schemas.openxmlformats.org/drawingml/2006/table">
            <a:tbl>
              <a:tblPr firstRow="1" bandRow="1">
                <a:tableStyleId>{5C22544A-7EE6-4342-B048-85BDC9FD1C3A}</a:tableStyleId>
              </a:tblPr>
              <a:tblGrid>
                <a:gridCol w="1497523"/>
                <a:gridCol w="1469964"/>
                <a:gridCol w="1397479"/>
                <a:gridCol w="2277373"/>
                <a:gridCol w="2587925"/>
                <a:gridCol w="2001327"/>
              </a:tblGrid>
              <a:tr h="230490">
                <a:tc gridSpan="6">
                  <a:txBody>
                    <a:bodyPr/>
                    <a:lstStyle/>
                    <a:p>
                      <a:pPr algn="ctr"/>
                      <a:r>
                        <a:rPr lang="es-CO" sz="2000" dirty="0" smtClean="0">
                          <a:latin typeface="+mn-lt"/>
                        </a:rPr>
                        <a:t>HALLAZGOS</a:t>
                      </a:r>
                      <a:endParaRPr lang="es-CO" sz="2000" dirty="0">
                        <a:latin typeface="+mn-lt"/>
                      </a:endParaRPr>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r>
              <a:tr h="372331">
                <a:tc>
                  <a:txBody>
                    <a:bodyPr/>
                    <a:lstStyle/>
                    <a:p>
                      <a:pPr algn="ctr"/>
                      <a:r>
                        <a:rPr lang="es-CO" sz="1800" b="1" dirty="0" smtClean="0">
                          <a:solidFill>
                            <a:schemeClr val="tx1"/>
                          </a:solidFill>
                          <a:latin typeface="+mn-lt"/>
                        </a:rPr>
                        <a:t>VIGENCIA</a:t>
                      </a:r>
                      <a:endParaRPr lang="es-CO" sz="1800" b="1" dirty="0">
                        <a:solidFill>
                          <a:schemeClr val="tx1"/>
                        </a:solidFill>
                        <a:latin typeface="+mn-lt"/>
                      </a:endParaRPr>
                    </a:p>
                  </a:txBody>
                  <a:tcPr/>
                </a:tc>
                <a:tc>
                  <a:txBody>
                    <a:bodyPr/>
                    <a:lstStyle/>
                    <a:p>
                      <a:pPr algn="ctr"/>
                      <a:r>
                        <a:rPr lang="es-CO" sz="1800" b="1" dirty="0" smtClean="0">
                          <a:solidFill>
                            <a:schemeClr val="tx1"/>
                          </a:solidFill>
                          <a:latin typeface="+mn-lt"/>
                        </a:rPr>
                        <a:t>FISCALES</a:t>
                      </a:r>
                      <a:endParaRPr lang="es-CO" sz="1800" b="1" dirty="0">
                        <a:solidFill>
                          <a:schemeClr val="tx1"/>
                        </a:solidFill>
                        <a:latin typeface="+mn-lt"/>
                      </a:endParaRPr>
                    </a:p>
                  </a:txBody>
                  <a:tcPr/>
                </a:tc>
                <a:tc>
                  <a:txBody>
                    <a:bodyPr/>
                    <a:lstStyle/>
                    <a:p>
                      <a:pPr algn="ctr"/>
                      <a:r>
                        <a:rPr lang="es-CO" sz="1800" b="1" dirty="0" smtClean="0">
                          <a:solidFill>
                            <a:schemeClr val="tx1"/>
                          </a:solidFill>
                          <a:latin typeface="+mn-lt"/>
                        </a:rPr>
                        <a:t>PENALES</a:t>
                      </a:r>
                      <a:endParaRPr lang="es-CO" sz="1800" b="1" dirty="0">
                        <a:solidFill>
                          <a:schemeClr val="tx1"/>
                        </a:solidFill>
                        <a:latin typeface="+mn-lt"/>
                      </a:endParaRPr>
                    </a:p>
                  </a:txBody>
                  <a:tcPr/>
                </a:tc>
                <a:tc>
                  <a:txBody>
                    <a:bodyPr/>
                    <a:lstStyle/>
                    <a:p>
                      <a:pPr algn="ctr"/>
                      <a:r>
                        <a:rPr lang="es-CO" sz="1800" b="1" dirty="0" smtClean="0">
                          <a:solidFill>
                            <a:schemeClr val="tx1"/>
                          </a:solidFill>
                          <a:latin typeface="+mn-lt"/>
                        </a:rPr>
                        <a:t>DISCIPLINARIOS</a:t>
                      </a:r>
                      <a:endParaRPr lang="es-CO" sz="1800" b="1" dirty="0">
                        <a:solidFill>
                          <a:schemeClr val="tx1"/>
                        </a:solidFill>
                        <a:latin typeface="+mn-lt"/>
                      </a:endParaRPr>
                    </a:p>
                  </a:txBody>
                  <a:tcPr/>
                </a:tc>
                <a:tc>
                  <a:txBody>
                    <a:bodyPr/>
                    <a:lstStyle/>
                    <a:p>
                      <a:pPr algn="ctr"/>
                      <a:r>
                        <a:rPr lang="es-CO" sz="1800" b="1" dirty="0" smtClean="0">
                          <a:solidFill>
                            <a:schemeClr val="tx1"/>
                          </a:solidFill>
                          <a:latin typeface="+mn-lt"/>
                        </a:rPr>
                        <a:t>ADMINISTRATIVOS</a:t>
                      </a:r>
                      <a:endParaRPr lang="es-CO" sz="1800" b="1" dirty="0">
                        <a:solidFill>
                          <a:schemeClr val="tx1"/>
                        </a:solidFill>
                        <a:latin typeface="+mn-lt"/>
                      </a:endParaRPr>
                    </a:p>
                  </a:txBody>
                  <a:tcPr/>
                </a:tc>
                <a:tc>
                  <a:txBody>
                    <a:bodyPr/>
                    <a:lstStyle/>
                    <a:p>
                      <a:pPr algn="ctr"/>
                      <a:r>
                        <a:rPr lang="es-CO" sz="1800" b="1" dirty="0" smtClean="0">
                          <a:solidFill>
                            <a:schemeClr val="tx1"/>
                          </a:solidFill>
                          <a:latin typeface="+mn-lt"/>
                        </a:rPr>
                        <a:t>TOTAL HALLAZGOS</a:t>
                      </a:r>
                      <a:endParaRPr lang="es-CO" sz="1800" b="1" dirty="0">
                        <a:solidFill>
                          <a:schemeClr val="tx1"/>
                        </a:solidFill>
                        <a:latin typeface="+mn-lt"/>
                      </a:endParaRPr>
                    </a:p>
                  </a:txBody>
                  <a:tcPr/>
                </a:tc>
              </a:tr>
              <a:tr h="212760">
                <a:tc>
                  <a:txBody>
                    <a:bodyPr/>
                    <a:lstStyle/>
                    <a:p>
                      <a:pPr algn="ctr"/>
                      <a:r>
                        <a:rPr lang="es-CO" b="0" dirty="0" smtClean="0">
                          <a:solidFill>
                            <a:schemeClr val="tx1"/>
                          </a:solidFill>
                          <a:latin typeface="+mn-lt"/>
                        </a:rPr>
                        <a:t>2017</a:t>
                      </a:r>
                      <a:endParaRPr lang="es-CO" b="0" dirty="0">
                        <a:solidFill>
                          <a:schemeClr val="tx1"/>
                        </a:solidFill>
                        <a:latin typeface="+mn-lt"/>
                      </a:endParaRPr>
                    </a:p>
                  </a:txBody>
                  <a:tcPr/>
                </a:tc>
                <a:tc>
                  <a:txBody>
                    <a:bodyPr/>
                    <a:lstStyle/>
                    <a:p>
                      <a:pPr algn="ctr"/>
                      <a:r>
                        <a:rPr lang="es-CO" b="0" dirty="0" smtClean="0">
                          <a:solidFill>
                            <a:schemeClr val="tx1"/>
                          </a:solidFill>
                          <a:latin typeface="+mn-lt"/>
                        </a:rPr>
                        <a:t>42</a:t>
                      </a:r>
                      <a:endParaRPr lang="es-CO" b="0" dirty="0">
                        <a:solidFill>
                          <a:schemeClr val="tx1"/>
                        </a:solidFill>
                        <a:latin typeface="+mn-lt"/>
                      </a:endParaRPr>
                    </a:p>
                  </a:txBody>
                  <a:tcPr/>
                </a:tc>
                <a:tc>
                  <a:txBody>
                    <a:bodyPr/>
                    <a:lstStyle/>
                    <a:p>
                      <a:pPr algn="ctr"/>
                      <a:r>
                        <a:rPr lang="es-CO" b="0" dirty="0" smtClean="0">
                          <a:solidFill>
                            <a:schemeClr val="tx1"/>
                          </a:solidFill>
                          <a:latin typeface="+mn-lt"/>
                        </a:rPr>
                        <a:t>01</a:t>
                      </a:r>
                      <a:endParaRPr lang="es-CO" b="0" dirty="0">
                        <a:solidFill>
                          <a:schemeClr val="tx1"/>
                        </a:solidFill>
                        <a:latin typeface="+mn-lt"/>
                      </a:endParaRPr>
                    </a:p>
                  </a:txBody>
                  <a:tcPr/>
                </a:tc>
                <a:tc>
                  <a:txBody>
                    <a:bodyPr/>
                    <a:lstStyle/>
                    <a:p>
                      <a:pPr algn="ctr"/>
                      <a:r>
                        <a:rPr lang="es-CO" b="0" dirty="0" smtClean="0">
                          <a:solidFill>
                            <a:schemeClr val="tx1"/>
                          </a:solidFill>
                          <a:latin typeface="+mn-lt"/>
                        </a:rPr>
                        <a:t>25</a:t>
                      </a:r>
                      <a:endParaRPr lang="es-CO" b="0" dirty="0">
                        <a:solidFill>
                          <a:schemeClr val="tx1"/>
                        </a:solidFill>
                        <a:latin typeface="+mn-lt"/>
                      </a:endParaRPr>
                    </a:p>
                  </a:txBody>
                  <a:tcPr/>
                </a:tc>
                <a:tc>
                  <a:txBody>
                    <a:bodyPr/>
                    <a:lstStyle/>
                    <a:p>
                      <a:pPr algn="ctr"/>
                      <a:r>
                        <a:rPr lang="es-CO" b="0" dirty="0" smtClean="0">
                          <a:solidFill>
                            <a:schemeClr val="tx1"/>
                          </a:solidFill>
                          <a:latin typeface="+mn-lt"/>
                        </a:rPr>
                        <a:t>422</a:t>
                      </a:r>
                      <a:endParaRPr lang="es-CO" b="0" dirty="0">
                        <a:solidFill>
                          <a:schemeClr val="tx1"/>
                        </a:solidFill>
                        <a:latin typeface="+mn-lt"/>
                      </a:endParaRPr>
                    </a:p>
                  </a:txBody>
                  <a:tcPr/>
                </a:tc>
                <a:tc>
                  <a:txBody>
                    <a:bodyPr/>
                    <a:lstStyle/>
                    <a:p>
                      <a:pPr algn="ctr"/>
                      <a:r>
                        <a:rPr lang="es-CO" b="0" dirty="0" smtClean="0">
                          <a:solidFill>
                            <a:schemeClr val="tx1"/>
                          </a:solidFill>
                          <a:latin typeface="+mn-lt"/>
                        </a:rPr>
                        <a:t>490</a:t>
                      </a:r>
                      <a:endParaRPr lang="es-CO" b="0" dirty="0">
                        <a:solidFill>
                          <a:schemeClr val="tx1"/>
                        </a:solidFill>
                        <a:latin typeface="+mn-lt"/>
                      </a:endParaRPr>
                    </a:p>
                  </a:txBody>
                  <a:tcPr/>
                </a:tc>
              </a:tr>
              <a:tr h="212760">
                <a:tc>
                  <a:txBody>
                    <a:bodyPr/>
                    <a:lstStyle/>
                    <a:p>
                      <a:endParaRPr lang="es-CO" dirty="0">
                        <a:solidFill>
                          <a:schemeClr val="tx1"/>
                        </a:solidFill>
                        <a:latin typeface="+mn-lt"/>
                      </a:endParaRPr>
                    </a:p>
                  </a:txBody>
                  <a:tcPr/>
                </a:tc>
                <a:tc>
                  <a:txBody>
                    <a:bodyPr/>
                    <a:lstStyle/>
                    <a:p>
                      <a:endParaRPr lang="es-CO" dirty="0">
                        <a:solidFill>
                          <a:schemeClr val="tx1"/>
                        </a:solidFill>
                        <a:latin typeface="+mn-lt"/>
                      </a:endParaRPr>
                    </a:p>
                  </a:txBody>
                  <a:tcPr/>
                </a:tc>
                <a:tc>
                  <a:txBody>
                    <a:bodyPr/>
                    <a:lstStyle/>
                    <a:p>
                      <a:endParaRPr lang="es-CO" dirty="0">
                        <a:solidFill>
                          <a:schemeClr val="tx1"/>
                        </a:solidFill>
                        <a:latin typeface="+mn-lt"/>
                      </a:endParaRPr>
                    </a:p>
                  </a:txBody>
                  <a:tcPr/>
                </a:tc>
                <a:tc>
                  <a:txBody>
                    <a:bodyPr/>
                    <a:lstStyle/>
                    <a:p>
                      <a:endParaRPr lang="es-CO" dirty="0">
                        <a:solidFill>
                          <a:schemeClr val="tx1"/>
                        </a:solidFill>
                        <a:latin typeface="+mn-lt"/>
                      </a:endParaRPr>
                    </a:p>
                  </a:txBody>
                  <a:tcPr/>
                </a:tc>
                <a:tc>
                  <a:txBody>
                    <a:bodyPr/>
                    <a:lstStyle/>
                    <a:p>
                      <a:endParaRPr lang="es-CO" dirty="0">
                        <a:solidFill>
                          <a:schemeClr val="tx1"/>
                        </a:solidFill>
                        <a:latin typeface="+mn-lt"/>
                      </a:endParaRPr>
                    </a:p>
                  </a:txBody>
                  <a:tcPr/>
                </a:tc>
                <a:tc>
                  <a:txBody>
                    <a:bodyPr/>
                    <a:lstStyle/>
                    <a:p>
                      <a:endParaRPr lang="es-CO" dirty="0">
                        <a:solidFill>
                          <a:schemeClr val="tx1"/>
                        </a:solidFill>
                        <a:latin typeface="+mn-lt"/>
                      </a:endParaRPr>
                    </a:p>
                  </a:txBody>
                  <a:tcPr/>
                </a:tc>
              </a:tr>
              <a:tr h="212760">
                <a:tc gridSpan="6">
                  <a:txBody>
                    <a:bodyPr/>
                    <a:lstStyle/>
                    <a:p>
                      <a:pPr algn="ctr"/>
                      <a:r>
                        <a:rPr lang="es-CO" sz="2000" b="1" dirty="0" smtClean="0">
                          <a:solidFill>
                            <a:schemeClr val="bg1"/>
                          </a:solidFill>
                          <a:latin typeface="+mn-lt"/>
                        </a:rPr>
                        <a:t>CUANTIA HALLAZGOS FISCALES</a:t>
                      </a:r>
                      <a:endParaRPr lang="es-CO" sz="2000" b="1" dirty="0">
                        <a:solidFill>
                          <a:schemeClr val="bg1"/>
                        </a:solidFill>
                        <a:latin typeface="+mn-lt"/>
                      </a:endParaRPr>
                    </a:p>
                  </a:txBody>
                  <a:tcPr>
                    <a:solidFill>
                      <a:srgbClr val="C00000"/>
                    </a:solidFill>
                  </a:tcPr>
                </a:tc>
                <a:tc hMerge="1">
                  <a:txBody>
                    <a:bodyPr/>
                    <a:lstStyle/>
                    <a:p>
                      <a:endParaRPr lang="es-CO" dirty="0">
                        <a:latin typeface="Arial Black" panose="020B0A04020102020204" pitchFamily="34" charset="0"/>
                      </a:endParaRPr>
                    </a:p>
                  </a:txBody>
                  <a:tcPr/>
                </a:tc>
                <a:tc hMerge="1">
                  <a:txBody>
                    <a:bodyPr/>
                    <a:lstStyle/>
                    <a:p>
                      <a:endParaRPr lang="es-CO" dirty="0">
                        <a:latin typeface="Arial Black" panose="020B0A04020102020204" pitchFamily="34" charset="0"/>
                      </a:endParaRPr>
                    </a:p>
                  </a:txBody>
                  <a:tcPr/>
                </a:tc>
                <a:tc hMerge="1">
                  <a:txBody>
                    <a:bodyPr/>
                    <a:lstStyle/>
                    <a:p>
                      <a:endParaRPr lang="es-CO" dirty="0">
                        <a:latin typeface="Arial Black" panose="020B0A04020102020204" pitchFamily="34" charset="0"/>
                      </a:endParaRPr>
                    </a:p>
                  </a:txBody>
                  <a:tcPr/>
                </a:tc>
                <a:tc hMerge="1">
                  <a:txBody>
                    <a:bodyPr/>
                    <a:lstStyle/>
                    <a:p>
                      <a:endParaRPr lang="es-CO" dirty="0">
                        <a:latin typeface="Arial Black" panose="020B0A04020102020204" pitchFamily="34" charset="0"/>
                      </a:endParaRPr>
                    </a:p>
                  </a:txBody>
                  <a:tcPr/>
                </a:tc>
                <a:tc hMerge="1">
                  <a:txBody>
                    <a:bodyPr/>
                    <a:lstStyle/>
                    <a:p>
                      <a:endParaRPr lang="es-CO" dirty="0">
                        <a:latin typeface="Arial Black" panose="020B0A04020102020204" pitchFamily="34" charset="0"/>
                      </a:endParaRPr>
                    </a:p>
                  </a:txBody>
                  <a:tcPr/>
                </a:tc>
              </a:tr>
              <a:tr h="212760">
                <a:tc gridSpan="3">
                  <a:txBody>
                    <a:bodyPr/>
                    <a:lstStyle/>
                    <a:p>
                      <a:pPr algn="ctr"/>
                      <a:r>
                        <a:rPr lang="es-CO" b="1" dirty="0" smtClean="0">
                          <a:solidFill>
                            <a:schemeClr val="tx1"/>
                          </a:solidFill>
                          <a:latin typeface="+mn-lt"/>
                        </a:rPr>
                        <a:t>VIGENCIA</a:t>
                      </a:r>
                      <a:endParaRPr lang="es-CO" b="1" dirty="0">
                        <a:solidFill>
                          <a:schemeClr val="tx1"/>
                        </a:solidFill>
                        <a:latin typeface="+mn-lt"/>
                      </a:endParaRPr>
                    </a:p>
                  </a:txBody>
                  <a:tcPr/>
                </a:tc>
                <a:tc hMerge="1">
                  <a:txBody>
                    <a:bodyPr/>
                    <a:lstStyle/>
                    <a:p>
                      <a:endParaRPr lang="es-CO" dirty="0">
                        <a:latin typeface="Arial Black" panose="020B0A04020102020204" pitchFamily="34" charset="0"/>
                      </a:endParaRPr>
                    </a:p>
                  </a:txBody>
                  <a:tcPr/>
                </a:tc>
                <a:tc hMerge="1">
                  <a:txBody>
                    <a:bodyPr/>
                    <a:lstStyle/>
                    <a:p>
                      <a:endParaRPr lang="es-CO" dirty="0">
                        <a:latin typeface="Arial Black" panose="020B0A04020102020204" pitchFamily="34" charset="0"/>
                      </a:endParaRPr>
                    </a:p>
                  </a:txBody>
                  <a:tcPr/>
                </a:tc>
                <a:tc gridSpan="3">
                  <a:txBody>
                    <a:bodyPr/>
                    <a:lstStyle/>
                    <a:p>
                      <a:pPr algn="ctr"/>
                      <a:r>
                        <a:rPr lang="es-CO" b="1" dirty="0" smtClean="0">
                          <a:solidFill>
                            <a:schemeClr val="tx1"/>
                          </a:solidFill>
                          <a:latin typeface="+mn-lt"/>
                        </a:rPr>
                        <a:t>CUANTIA</a:t>
                      </a:r>
                      <a:endParaRPr lang="es-CO" b="1" dirty="0">
                        <a:solidFill>
                          <a:schemeClr val="tx1"/>
                        </a:solidFill>
                        <a:latin typeface="+mn-lt"/>
                      </a:endParaRPr>
                    </a:p>
                  </a:txBody>
                  <a:tcPr/>
                </a:tc>
                <a:tc hMerge="1">
                  <a:txBody>
                    <a:bodyPr/>
                    <a:lstStyle/>
                    <a:p>
                      <a:endParaRPr lang="es-CO" dirty="0">
                        <a:latin typeface="Arial Black" panose="020B0A04020102020204" pitchFamily="34" charset="0"/>
                      </a:endParaRPr>
                    </a:p>
                  </a:txBody>
                  <a:tcPr/>
                </a:tc>
                <a:tc hMerge="1">
                  <a:txBody>
                    <a:bodyPr/>
                    <a:lstStyle/>
                    <a:p>
                      <a:endParaRPr lang="es-CO" dirty="0">
                        <a:latin typeface="Arial Black" panose="020B0A04020102020204" pitchFamily="34" charset="0"/>
                      </a:endParaRPr>
                    </a:p>
                  </a:txBody>
                  <a:tcPr/>
                </a:tc>
              </a:tr>
              <a:tr h="212760">
                <a:tc gridSpan="3">
                  <a:txBody>
                    <a:bodyPr/>
                    <a:lstStyle/>
                    <a:p>
                      <a:pPr algn="ctr"/>
                      <a:r>
                        <a:rPr lang="es-CO" b="1" dirty="0" smtClean="0">
                          <a:solidFill>
                            <a:schemeClr val="tx1"/>
                          </a:solidFill>
                          <a:latin typeface="+mn-lt"/>
                        </a:rPr>
                        <a:t>2017</a:t>
                      </a:r>
                      <a:endParaRPr lang="es-CO" b="1" dirty="0">
                        <a:solidFill>
                          <a:schemeClr val="tx1"/>
                        </a:solidFill>
                        <a:latin typeface="+mn-lt"/>
                      </a:endParaRPr>
                    </a:p>
                  </a:txBody>
                  <a:tcPr/>
                </a:tc>
                <a:tc hMerge="1">
                  <a:txBody>
                    <a:bodyPr/>
                    <a:lstStyle/>
                    <a:p>
                      <a:endParaRPr lang="es-CO"/>
                    </a:p>
                  </a:txBody>
                  <a:tcPr/>
                </a:tc>
                <a:tc hMerge="1">
                  <a:txBody>
                    <a:bodyPr/>
                    <a:lstStyle/>
                    <a:p>
                      <a:endParaRPr lang="es-CO"/>
                    </a:p>
                  </a:txBody>
                  <a:tcPr/>
                </a:tc>
                <a:tc gridSpan="3">
                  <a:txBody>
                    <a:bodyPr/>
                    <a:lstStyle/>
                    <a:p>
                      <a:pPr algn="ctr"/>
                      <a:r>
                        <a:rPr lang="es-CO" b="1" dirty="0" smtClean="0">
                          <a:solidFill>
                            <a:schemeClr val="tx1"/>
                          </a:solidFill>
                          <a:latin typeface="+mn-lt"/>
                        </a:rPr>
                        <a:t>$ 3.443.383.653</a:t>
                      </a:r>
                      <a:endParaRPr lang="es-CO" b="1" dirty="0">
                        <a:solidFill>
                          <a:schemeClr val="tx1"/>
                        </a:solidFill>
                        <a:latin typeface="+mn-lt"/>
                      </a:endParaRPr>
                    </a:p>
                  </a:txBody>
                  <a:tcPr/>
                </a:tc>
                <a:tc hMerge="1">
                  <a:txBody>
                    <a:bodyPr/>
                    <a:lstStyle/>
                    <a:p>
                      <a:endParaRPr lang="es-CO"/>
                    </a:p>
                  </a:txBody>
                  <a:tcPr/>
                </a:tc>
                <a:tc hMerge="1">
                  <a:txBody>
                    <a:bodyPr/>
                    <a:lstStyle/>
                    <a:p>
                      <a:endParaRPr lang="es-CO"/>
                    </a:p>
                  </a:txBody>
                  <a:tcPr/>
                </a:tc>
              </a:tr>
            </a:tbl>
          </a:graphicData>
        </a:graphic>
      </p:graphicFrame>
      <p:sp>
        <p:nvSpPr>
          <p:cNvPr id="4" name="Título 1"/>
          <p:cNvSpPr>
            <a:spLocks noGrp="1"/>
          </p:cNvSpPr>
          <p:nvPr>
            <p:ph type="title"/>
          </p:nvPr>
        </p:nvSpPr>
        <p:spPr>
          <a:xfrm>
            <a:off x="742951" y="624110"/>
            <a:ext cx="10761662" cy="853816"/>
          </a:xfrm>
        </p:spPr>
        <p:txBody>
          <a:bodyPr>
            <a:noAutofit/>
          </a:bodyPr>
          <a:lstStyle/>
          <a:p>
            <a:pPr algn="ctr"/>
            <a:r>
              <a:rPr lang="es-CO" sz="1800" dirty="0" smtClean="0">
                <a:latin typeface="Arial Black" panose="020B0A04020102020204" pitchFamily="34" charset="0"/>
              </a:rPr>
              <a:t>1. GESTION FISCAL                                                                                                      1.1 AUDITORIA                                                                                                           1.1.3 RESULTADOS DEL PGA-2017 </a:t>
            </a:r>
            <a:br>
              <a:rPr lang="es-CO" sz="1800" dirty="0" smtClean="0">
                <a:latin typeface="Arial Black" panose="020B0A04020102020204" pitchFamily="34" charset="0"/>
              </a:rPr>
            </a:br>
            <a:r>
              <a:rPr lang="es-CO" sz="1800" dirty="0" smtClean="0">
                <a:latin typeface="Arial Black" panose="020B0A04020102020204" pitchFamily="34" charset="0"/>
              </a:rPr>
              <a:t>(</a:t>
            </a:r>
            <a:r>
              <a:rPr lang="es-CO" sz="1800" dirty="0">
                <a:latin typeface="Arial Black" panose="020B0A04020102020204" pitchFamily="34" charset="0"/>
              </a:rPr>
              <a:t>Pág. </a:t>
            </a:r>
            <a:r>
              <a:rPr lang="es-CO" sz="1800" dirty="0" smtClean="0">
                <a:latin typeface="Arial Black" panose="020B0A04020102020204" pitchFamily="34" charset="0"/>
              </a:rPr>
              <a:t>3/5)</a:t>
            </a:r>
            <a:endParaRPr lang="es-CO" sz="1800" dirty="0">
              <a:latin typeface="Arial Black" panose="020B0A04020102020204" pitchFamily="34" charset="0"/>
            </a:endParaRPr>
          </a:p>
        </p:txBody>
      </p:sp>
    </p:spTree>
    <p:extLst>
      <p:ext uri="{BB962C8B-B14F-4D97-AF65-F5344CB8AC3E}">
        <p14:creationId xmlns:p14="http://schemas.microsoft.com/office/powerpoint/2010/main" val="631465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8 Marcador de contenido"/>
          <p:cNvGraphicFramePr>
            <a:graphicFrameLocks noGrp="1"/>
          </p:cNvGraphicFramePr>
          <p:nvPr>
            <p:ph idx="1"/>
            <p:extLst>
              <p:ext uri="{D42A27DB-BD31-4B8C-83A1-F6EECF244321}">
                <p14:modId xmlns:p14="http://schemas.microsoft.com/office/powerpoint/2010/main" val="971063324"/>
              </p:ext>
            </p:extLst>
          </p:nvPr>
        </p:nvGraphicFramePr>
        <p:xfrm>
          <a:off x="1485900" y="1840991"/>
          <a:ext cx="10018713" cy="4663440"/>
        </p:xfrm>
        <a:graphic>
          <a:graphicData uri="http://schemas.openxmlformats.org/drawingml/2006/table">
            <a:tbl>
              <a:tblPr firstRow="1" bandRow="1">
                <a:tableStyleId>{5C22544A-7EE6-4342-B048-85BDC9FD1C3A}</a:tableStyleId>
              </a:tblPr>
              <a:tblGrid>
                <a:gridCol w="708231"/>
                <a:gridCol w="6079732"/>
                <a:gridCol w="726072"/>
                <a:gridCol w="2504678"/>
              </a:tblGrid>
              <a:tr h="353850">
                <a:tc gridSpan="4">
                  <a:txBody>
                    <a:bodyPr/>
                    <a:lstStyle/>
                    <a:p>
                      <a:pPr algn="ctr"/>
                      <a:r>
                        <a:rPr lang="es-CO" dirty="0" smtClean="0"/>
                        <a:t>SUJETOS DE CONTROL CON HALLAZGOS FISCALES</a:t>
                      </a:r>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r>
              <a:tr h="353850">
                <a:tc>
                  <a:txBody>
                    <a:bodyPr/>
                    <a:lstStyle/>
                    <a:p>
                      <a:r>
                        <a:rPr lang="es-CO" sz="1800" b="1" dirty="0" smtClean="0"/>
                        <a:t>No</a:t>
                      </a:r>
                      <a:endParaRPr lang="es-CO" sz="1800" b="1" dirty="0"/>
                    </a:p>
                  </a:txBody>
                  <a:tcPr/>
                </a:tc>
                <a:tc>
                  <a:txBody>
                    <a:bodyPr/>
                    <a:lstStyle/>
                    <a:p>
                      <a:pPr algn="ctr"/>
                      <a:r>
                        <a:rPr lang="es-CO" sz="1800" b="1" dirty="0" smtClean="0"/>
                        <a:t>ENTIDAD</a:t>
                      </a:r>
                      <a:endParaRPr lang="es-CO" sz="1800" b="1" dirty="0"/>
                    </a:p>
                  </a:txBody>
                  <a:tcPr/>
                </a:tc>
                <a:tc>
                  <a:txBody>
                    <a:bodyPr/>
                    <a:lstStyle/>
                    <a:p>
                      <a:pPr algn="ctr"/>
                      <a:r>
                        <a:rPr lang="es-CO" sz="1800" b="1" dirty="0" smtClean="0"/>
                        <a:t>H.F.</a:t>
                      </a:r>
                      <a:endParaRPr lang="es-CO" sz="1800" b="1" dirty="0"/>
                    </a:p>
                  </a:txBody>
                  <a:tcPr/>
                </a:tc>
                <a:tc>
                  <a:txBody>
                    <a:bodyPr/>
                    <a:lstStyle/>
                    <a:p>
                      <a:pPr algn="ctr"/>
                      <a:r>
                        <a:rPr lang="es-CO" sz="1800" b="1" dirty="0" smtClean="0"/>
                        <a:t>VALOR</a:t>
                      </a:r>
                      <a:endParaRPr lang="es-CO" sz="1800" b="1" dirty="0"/>
                    </a:p>
                  </a:txBody>
                  <a:tcPr/>
                </a:tc>
              </a:tr>
              <a:tr h="353850">
                <a:tc>
                  <a:txBody>
                    <a:bodyPr/>
                    <a:lstStyle/>
                    <a:p>
                      <a:r>
                        <a:rPr lang="es-CO" sz="1800" dirty="0" smtClean="0"/>
                        <a:t>1</a:t>
                      </a:r>
                      <a:endParaRPr lang="es-CO" sz="1800" dirty="0"/>
                    </a:p>
                  </a:txBody>
                  <a:tcPr/>
                </a:tc>
                <a:tc>
                  <a:txBody>
                    <a:bodyPr/>
                    <a:lstStyle/>
                    <a:p>
                      <a:r>
                        <a:rPr lang="es-CO" sz="1800" dirty="0" smtClean="0"/>
                        <a:t>San Jacinto del Cauca</a:t>
                      </a:r>
                      <a:endParaRPr lang="es-CO" sz="1800" dirty="0"/>
                    </a:p>
                  </a:txBody>
                  <a:tcPr/>
                </a:tc>
                <a:tc>
                  <a:txBody>
                    <a:bodyPr/>
                    <a:lstStyle/>
                    <a:p>
                      <a:r>
                        <a:rPr lang="es-CO" sz="1800" dirty="0" smtClean="0"/>
                        <a:t>5</a:t>
                      </a:r>
                      <a:endParaRPr lang="es-CO" sz="1800" dirty="0"/>
                    </a:p>
                  </a:txBody>
                  <a:tcPr/>
                </a:tc>
                <a:tc>
                  <a:txBody>
                    <a:bodyPr/>
                    <a:lstStyle/>
                    <a:p>
                      <a:r>
                        <a:rPr lang="es-CO" sz="1800" dirty="0" smtClean="0"/>
                        <a:t>540.031.169</a:t>
                      </a:r>
                      <a:endParaRPr lang="es-CO" sz="1800" dirty="0"/>
                    </a:p>
                  </a:txBody>
                  <a:tcPr/>
                </a:tc>
              </a:tr>
              <a:tr h="353850">
                <a:tc>
                  <a:txBody>
                    <a:bodyPr/>
                    <a:lstStyle/>
                    <a:p>
                      <a:r>
                        <a:rPr lang="es-CO" sz="1800" dirty="0" smtClean="0"/>
                        <a:t>2</a:t>
                      </a:r>
                      <a:endParaRPr lang="es-CO" sz="1800" dirty="0"/>
                    </a:p>
                  </a:txBody>
                  <a:tcPr/>
                </a:tc>
                <a:tc>
                  <a:txBody>
                    <a:bodyPr/>
                    <a:lstStyle/>
                    <a:p>
                      <a:r>
                        <a:rPr lang="es-CO" sz="1800" dirty="0" smtClean="0"/>
                        <a:t>Carmen de Bolívar</a:t>
                      </a:r>
                      <a:endParaRPr lang="es-CO" sz="1800" dirty="0"/>
                    </a:p>
                  </a:txBody>
                  <a:tcPr/>
                </a:tc>
                <a:tc>
                  <a:txBody>
                    <a:bodyPr/>
                    <a:lstStyle/>
                    <a:p>
                      <a:r>
                        <a:rPr lang="es-CO" sz="1800" dirty="0" smtClean="0"/>
                        <a:t>8</a:t>
                      </a:r>
                      <a:endParaRPr lang="es-CO" sz="1800" dirty="0"/>
                    </a:p>
                  </a:txBody>
                  <a:tcPr/>
                </a:tc>
                <a:tc>
                  <a:txBody>
                    <a:bodyPr/>
                    <a:lstStyle/>
                    <a:p>
                      <a:r>
                        <a:rPr lang="es-CO" sz="1800" dirty="0" smtClean="0"/>
                        <a:t>719.709.974</a:t>
                      </a:r>
                      <a:endParaRPr lang="es-CO" sz="1800" dirty="0"/>
                    </a:p>
                  </a:txBody>
                  <a:tcPr/>
                </a:tc>
              </a:tr>
              <a:tr h="353850">
                <a:tc>
                  <a:txBody>
                    <a:bodyPr/>
                    <a:lstStyle/>
                    <a:p>
                      <a:r>
                        <a:rPr lang="es-CO" sz="1800" dirty="0" smtClean="0"/>
                        <a:t>3</a:t>
                      </a:r>
                      <a:endParaRPr lang="es-CO" sz="1800" dirty="0"/>
                    </a:p>
                  </a:txBody>
                  <a:tcPr/>
                </a:tc>
                <a:tc>
                  <a:txBody>
                    <a:bodyPr/>
                    <a:lstStyle/>
                    <a:p>
                      <a:r>
                        <a:rPr lang="es-CO" sz="1800" dirty="0" smtClean="0"/>
                        <a:t>Altos del Rosario </a:t>
                      </a:r>
                      <a:endParaRPr lang="es-CO" sz="1800" dirty="0"/>
                    </a:p>
                  </a:txBody>
                  <a:tcPr/>
                </a:tc>
                <a:tc>
                  <a:txBody>
                    <a:bodyPr/>
                    <a:lstStyle/>
                    <a:p>
                      <a:r>
                        <a:rPr lang="es-CO" sz="1800" dirty="0" smtClean="0"/>
                        <a:t>1</a:t>
                      </a:r>
                      <a:endParaRPr lang="es-CO" sz="1800" dirty="0"/>
                    </a:p>
                  </a:txBody>
                  <a:tcPr/>
                </a:tc>
                <a:tc>
                  <a:txBody>
                    <a:bodyPr/>
                    <a:lstStyle/>
                    <a:p>
                      <a:r>
                        <a:rPr lang="es-CO" sz="1800" dirty="0" smtClean="0"/>
                        <a:t>172.355.000</a:t>
                      </a:r>
                      <a:endParaRPr lang="es-CO" sz="1800" dirty="0"/>
                    </a:p>
                  </a:txBody>
                  <a:tcPr/>
                </a:tc>
              </a:tr>
              <a:tr h="353850">
                <a:tc>
                  <a:txBody>
                    <a:bodyPr/>
                    <a:lstStyle/>
                    <a:p>
                      <a:r>
                        <a:rPr lang="es-CO" sz="1800" dirty="0" smtClean="0"/>
                        <a:t>4</a:t>
                      </a:r>
                      <a:endParaRPr lang="es-CO" sz="1800" dirty="0"/>
                    </a:p>
                  </a:txBody>
                  <a:tcPr/>
                </a:tc>
                <a:tc>
                  <a:txBody>
                    <a:bodyPr/>
                    <a:lstStyle/>
                    <a:p>
                      <a:r>
                        <a:rPr lang="es-CO" sz="1800" dirty="0" smtClean="0"/>
                        <a:t>Simiti</a:t>
                      </a:r>
                      <a:endParaRPr lang="es-CO" sz="1800" dirty="0"/>
                    </a:p>
                  </a:txBody>
                  <a:tcPr/>
                </a:tc>
                <a:tc>
                  <a:txBody>
                    <a:bodyPr/>
                    <a:lstStyle/>
                    <a:p>
                      <a:r>
                        <a:rPr lang="es-CO" sz="1800" dirty="0" smtClean="0"/>
                        <a:t>2</a:t>
                      </a:r>
                      <a:endParaRPr lang="es-CO" sz="1800" dirty="0"/>
                    </a:p>
                  </a:txBody>
                  <a:tcPr/>
                </a:tc>
                <a:tc>
                  <a:txBody>
                    <a:bodyPr/>
                    <a:lstStyle/>
                    <a:p>
                      <a:r>
                        <a:rPr lang="es-CO" sz="1800" dirty="0" smtClean="0"/>
                        <a:t>8.612.984</a:t>
                      </a:r>
                      <a:endParaRPr lang="es-CO" sz="1800" dirty="0"/>
                    </a:p>
                  </a:txBody>
                  <a:tcPr/>
                </a:tc>
              </a:tr>
              <a:tr h="353850">
                <a:tc>
                  <a:txBody>
                    <a:bodyPr/>
                    <a:lstStyle/>
                    <a:p>
                      <a:r>
                        <a:rPr lang="es-CO" sz="1800" dirty="0" smtClean="0"/>
                        <a:t>5</a:t>
                      </a:r>
                      <a:endParaRPr lang="es-CO" sz="1800" dirty="0"/>
                    </a:p>
                  </a:txBody>
                  <a:tcPr/>
                </a:tc>
                <a:tc>
                  <a:txBody>
                    <a:bodyPr/>
                    <a:lstStyle/>
                    <a:p>
                      <a:r>
                        <a:rPr lang="es-CO" sz="1800" dirty="0" smtClean="0"/>
                        <a:t>Zambrano</a:t>
                      </a:r>
                      <a:endParaRPr lang="es-CO" sz="1800" dirty="0"/>
                    </a:p>
                  </a:txBody>
                  <a:tcPr/>
                </a:tc>
                <a:tc>
                  <a:txBody>
                    <a:bodyPr/>
                    <a:lstStyle/>
                    <a:p>
                      <a:r>
                        <a:rPr lang="es-CO" sz="1800" dirty="0" smtClean="0"/>
                        <a:t>3</a:t>
                      </a:r>
                      <a:endParaRPr lang="es-CO" sz="1800" dirty="0"/>
                    </a:p>
                  </a:txBody>
                  <a:tcPr/>
                </a:tc>
                <a:tc>
                  <a:txBody>
                    <a:bodyPr/>
                    <a:lstStyle/>
                    <a:p>
                      <a:r>
                        <a:rPr lang="es-CO" sz="1800" dirty="0" smtClean="0"/>
                        <a:t>265.430.622</a:t>
                      </a:r>
                      <a:endParaRPr lang="es-CO" sz="1800" dirty="0"/>
                    </a:p>
                  </a:txBody>
                  <a:tcPr/>
                </a:tc>
              </a:tr>
              <a:tr h="592207">
                <a:tc>
                  <a:txBody>
                    <a:bodyPr/>
                    <a:lstStyle/>
                    <a:p>
                      <a:r>
                        <a:rPr lang="es-CO" sz="1800" dirty="0" smtClean="0"/>
                        <a:t>6</a:t>
                      </a:r>
                      <a:endParaRPr lang="es-CO" sz="1800" dirty="0"/>
                    </a:p>
                  </a:txBody>
                  <a:tcPr/>
                </a:tc>
                <a:tc>
                  <a:txBody>
                    <a:bodyPr/>
                    <a:lstStyle/>
                    <a:p>
                      <a:r>
                        <a:rPr lang="es-CO" sz="1800" dirty="0" smtClean="0"/>
                        <a:t>Centro de salud con camas de San Jacinto del Cauca </a:t>
                      </a:r>
                      <a:endParaRPr lang="es-CO" sz="1800" dirty="0"/>
                    </a:p>
                  </a:txBody>
                  <a:tcPr/>
                </a:tc>
                <a:tc>
                  <a:txBody>
                    <a:bodyPr/>
                    <a:lstStyle/>
                    <a:p>
                      <a:r>
                        <a:rPr lang="es-CO" sz="1800" dirty="0" smtClean="0"/>
                        <a:t>2</a:t>
                      </a:r>
                      <a:endParaRPr lang="es-CO" sz="1800" dirty="0"/>
                    </a:p>
                  </a:txBody>
                  <a:tcPr/>
                </a:tc>
                <a:tc>
                  <a:txBody>
                    <a:bodyPr/>
                    <a:lstStyle/>
                    <a:p>
                      <a:r>
                        <a:rPr lang="es-CO" sz="1800" dirty="0" smtClean="0"/>
                        <a:t>41.500.000</a:t>
                      </a:r>
                      <a:endParaRPr lang="es-CO" sz="1800" dirty="0"/>
                    </a:p>
                  </a:txBody>
                  <a:tcPr/>
                </a:tc>
              </a:tr>
              <a:tr h="353850">
                <a:tc>
                  <a:txBody>
                    <a:bodyPr/>
                    <a:lstStyle/>
                    <a:p>
                      <a:r>
                        <a:rPr lang="es-CO" sz="1800" dirty="0" smtClean="0"/>
                        <a:t>7</a:t>
                      </a:r>
                      <a:endParaRPr lang="es-CO" sz="1800" dirty="0"/>
                    </a:p>
                  </a:txBody>
                  <a:tcPr/>
                </a:tc>
                <a:tc>
                  <a:txBody>
                    <a:bodyPr/>
                    <a:lstStyle/>
                    <a:p>
                      <a:r>
                        <a:rPr lang="es-CO" sz="1800" dirty="0" smtClean="0"/>
                        <a:t>Ese de Talaigua</a:t>
                      </a:r>
                      <a:endParaRPr lang="es-CO" sz="1800" dirty="0"/>
                    </a:p>
                  </a:txBody>
                  <a:tcPr/>
                </a:tc>
                <a:tc>
                  <a:txBody>
                    <a:bodyPr/>
                    <a:lstStyle/>
                    <a:p>
                      <a:r>
                        <a:rPr lang="es-CO" sz="1800" dirty="0" smtClean="0"/>
                        <a:t>2</a:t>
                      </a:r>
                      <a:endParaRPr lang="es-CO" sz="1800" dirty="0"/>
                    </a:p>
                  </a:txBody>
                  <a:tcPr/>
                </a:tc>
                <a:tc>
                  <a:txBody>
                    <a:bodyPr/>
                    <a:lstStyle/>
                    <a:p>
                      <a:r>
                        <a:rPr lang="es-CO" sz="1800" dirty="0" smtClean="0"/>
                        <a:t>33.741.455</a:t>
                      </a:r>
                      <a:endParaRPr lang="es-CO" sz="1800" dirty="0"/>
                    </a:p>
                  </a:txBody>
                  <a:tcPr/>
                </a:tc>
              </a:tr>
              <a:tr h="353850">
                <a:tc>
                  <a:txBody>
                    <a:bodyPr/>
                    <a:lstStyle/>
                    <a:p>
                      <a:r>
                        <a:rPr lang="es-CO" sz="1800" dirty="0" smtClean="0"/>
                        <a:t>8</a:t>
                      </a:r>
                      <a:endParaRPr lang="es-CO" sz="1800" dirty="0"/>
                    </a:p>
                  </a:txBody>
                  <a:tcPr/>
                </a:tc>
                <a:tc>
                  <a:txBody>
                    <a:bodyPr/>
                    <a:lstStyle/>
                    <a:p>
                      <a:r>
                        <a:rPr lang="es-CO" sz="1800" dirty="0" smtClean="0"/>
                        <a:t>Ese de Turbaco</a:t>
                      </a:r>
                      <a:endParaRPr lang="es-CO" sz="1800" dirty="0"/>
                    </a:p>
                  </a:txBody>
                  <a:tcPr/>
                </a:tc>
                <a:tc>
                  <a:txBody>
                    <a:bodyPr/>
                    <a:lstStyle/>
                    <a:p>
                      <a:r>
                        <a:rPr lang="es-CO" sz="1800" dirty="0" smtClean="0"/>
                        <a:t>2</a:t>
                      </a:r>
                      <a:endParaRPr lang="es-CO" sz="1800" dirty="0"/>
                    </a:p>
                  </a:txBody>
                  <a:tcPr/>
                </a:tc>
                <a:tc>
                  <a:txBody>
                    <a:bodyPr/>
                    <a:lstStyle/>
                    <a:p>
                      <a:r>
                        <a:rPr lang="es-CO" sz="1800" dirty="0" smtClean="0"/>
                        <a:t>69.658.416</a:t>
                      </a:r>
                      <a:endParaRPr lang="es-CO" sz="1800" dirty="0"/>
                    </a:p>
                  </a:txBody>
                  <a:tcPr/>
                </a:tc>
              </a:tr>
              <a:tr h="353850">
                <a:tc>
                  <a:txBody>
                    <a:bodyPr/>
                    <a:lstStyle/>
                    <a:p>
                      <a:r>
                        <a:rPr lang="es-CO" sz="1800" dirty="0" smtClean="0"/>
                        <a:t>9</a:t>
                      </a:r>
                      <a:endParaRPr lang="es-CO" sz="1800" dirty="0"/>
                    </a:p>
                  </a:txBody>
                  <a:tcPr/>
                </a:tc>
                <a:tc>
                  <a:txBody>
                    <a:bodyPr/>
                    <a:lstStyle/>
                    <a:p>
                      <a:r>
                        <a:rPr lang="es-CO" sz="1800" dirty="0" smtClean="0"/>
                        <a:t>Ese de Zambrano</a:t>
                      </a:r>
                      <a:endParaRPr lang="es-CO" sz="1800" dirty="0"/>
                    </a:p>
                  </a:txBody>
                  <a:tcPr/>
                </a:tc>
                <a:tc>
                  <a:txBody>
                    <a:bodyPr/>
                    <a:lstStyle/>
                    <a:p>
                      <a:r>
                        <a:rPr lang="es-CO" sz="1800" dirty="0" smtClean="0"/>
                        <a:t>1</a:t>
                      </a:r>
                      <a:endParaRPr lang="es-CO" sz="1800" dirty="0"/>
                    </a:p>
                  </a:txBody>
                  <a:tcPr/>
                </a:tc>
                <a:tc>
                  <a:txBody>
                    <a:bodyPr/>
                    <a:lstStyle/>
                    <a:p>
                      <a:r>
                        <a:rPr lang="es-CO" sz="1800" dirty="0" smtClean="0"/>
                        <a:t>16.000.000</a:t>
                      </a:r>
                      <a:endParaRPr lang="es-CO" sz="1800" dirty="0"/>
                    </a:p>
                  </a:txBody>
                  <a:tcPr/>
                </a:tc>
              </a:tr>
              <a:tr h="353850">
                <a:tc>
                  <a:txBody>
                    <a:bodyPr/>
                    <a:lstStyle/>
                    <a:p>
                      <a:r>
                        <a:rPr lang="es-CO" sz="1800" dirty="0" smtClean="0"/>
                        <a:t>10</a:t>
                      </a:r>
                      <a:endParaRPr lang="es-CO" sz="1800" dirty="0"/>
                    </a:p>
                  </a:txBody>
                  <a:tcPr/>
                </a:tc>
                <a:tc>
                  <a:txBody>
                    <a:bodyPr/>
                    <a:lstStyle/>
                    <a:p>
                      <a:r>
                        <a:rPr lang="es-CO" sz="1800" dirty="0" smtClean="0"/>
                        <a:t>Ese de San Estanislao</a:t>
                      </a:r>
                      <a:endParaRPr lang="es-CO" sz="1800" dirty="0"/>
                    </a:p>
                  </a:txBody>
                  <a:tcPr/>
                </a:tc>
                <a:tc>
                  <a:txBody>
                    <a:bodyPr/>
                    <a:lstStyle/>
                    <a:p>
                      <a:r>
                        <a:rPr lang="es-CO" sz="1800" dirty="0" smtClean="0"/>
                        <a:t>7</a:t>
                      </a:r>
                      <a:endParaRPr lang="es-CO" sz="1800" dirty="0"/>
                    </a:p>
                  </a:txBody>
                  <a:tcPr/>
                </a:tc>
                <a:tc>
                  <a:txBody>
                    <a:bodyPr/>
                    <a:lstStyle/>
                    <a:p>
                      <a:r>
                        <a:rPr lang="es-CO" sz="1800" dirty="0" smtClean="0"/>
                        <a:t>270.798.234</a:t>
                      </a:r>
                      <a:endParaRPr lang="es-CO" sz="1800" dirty="0"/>
                    </a:p>
                  </a:txBody>
                  <a:tcPr/>
                </a:tc>
              </a:tr>
            </a:tbl>
          </a:graphicData>
        </a:graphic>
      </p:graphicFrame>
      <p:sp>
        <p:nvSpPr>
          <p:cNvPr id="8" name="Título 1"/>
          <p:cNvSpPr>
            <a:spLocks noGrp="1"/>
          </p:cNvSpPr>
          <p:nvPr>
            <p:ph type="title"/>
          </p:nvPr>
        </p:nvSpPr>
        <p:spPr>
          <a:xfrm>
            <a:off x="1543051" y="624110"/>
            <a:ext cx="9961562" cy="899890"/>
          </a:xfrm>
        </p:spPr>
        <p:txBody>
          <a:bodyPr>
            <a:noAutofit/>
          </a:bodyPr>
          <a:lstStyle/>
          <a:p>
            <a:pPr algn="ctr"/>
            <a:r>
              <a:rPr lang="es-CO" sz="1800" dirty="0" smtClean="0">
                <a:latin typeface="Arial Black" panose="020B0A04020102020204" pitchFamily="34" charset="0"/>
              </a:rPr>
              <a:t>1. GESTION FISCAL                                                                                                      1.1 AUDITORIA                                                                                                           1.1.3 RESULTADOS DEL PGA-2017 </a:t>
            </a:r>
            <a:br>
              <a:rPr lang="es-CO" sz="1800" dirty="0" smtClean="0">
                <a:latin typeface="Arial Black" panose="020B0A04020102020204" pitchFamily="34" charset="0"/>
              </a:rPr>
            </a:br>
            <a:r>
              <a:rPr lang="es-CO" sz="1800" dirty="0" smtClean="0">
                <a:latin typeface="Arial Black" panose="020B0A04020102020204" pitchFamily="34" charset="0"/>
              </a:rPr>
              <a:t>(Pág. 4/5)</a:t>
            </a:r>
            <a:endParaRPr lang="es-CO" sz="1800" dirty="0">
              <a:latin typeface="Arial Black" panose="020B0A04020102020204" pitchFamily="34" charset="0"/>
            </a:endParaRPr>
          </a:p>
        </p:txBody>
      </p:sp>
    </p:spTree>
    <p:extLst>
      <p:ext uri="{BB962C8B-B14F-4D97-AF65-F5344CB8AC3E}">
        <p14:creationId xmlns:p14="http://schemas.microsoft.com/office/powerpoint/2010/main" val="20044409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1069873187"/>
              </p:ext>
            </p:extLst>
          </p:nvPr>
        </p:nvGraphicFramePr>
        <p:xfrm>
          <a:off x="1371600" y="1801503"/>
          <a:ext cx="10133013" cy="2540660"/>
        </p:xfrm>
        <a:graphic>
          <a:graphicData uri="http://schemas.openxmlformats.org/drawingml/2006/table">
            <a:tbl>
              <a:tblPr firstRow="1" bandRow="1">
                <a:tableStyleId>{5C22544A-7EE6-4342-B048-85BDC9FD1C3A}</a:tableStyleId>
              </a:tblPr>
              <a:tblGrid>
                <a:gridCol w="759615"/>
                <a:gridCol w="6019183"/>
                <a:gridCol w="820962"/>
                <a:gridCol w="2533253"/>
              </a:tblGrid>
              <a:tr h="382139">
                <a:tc gridSpan="4">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CO" dirty="0" smtClean="0"/>
                        <a:t>SUJETOS DE CONTROL CON HALLAZGOS FISCALES</a:t>
                      </a:r>
                    </a:p>
                    <a:p>
                      <a:pPr algn="ctr"/>
                      <a:endParaRPr lang="es-CO" dirty="0"/>
                    </a:p>
                  </a:txBody>
                  <a:tcPr anchor="ctr"/>
                </a:tc>
                <a:tc hMerge="1">
                  <a:txBody>
                    <a:bodyPr/>
                    <a:lstStyle/>
                    <a:p>
                      <a:endParaRPr lang="es-CO" dirty="0"/>
                    </a:p>
                  </a:txBody>
                  <a:tcPr/>
                </a:tc>
                <a:tc hMerge="1">
                  <a:txBody>
                    <a:bodyPr/>
                    <a:lstStyle/>
                    <a:p>
                      <a:endParaRPr lang="es-CO" dirty="0"/>
                    </a:p>
                  </a:txBody>
                  <a:tcPr/>
                </a:tc>
                <a:tc hMerge="1">
                  <a:txBody>
                    <a:bodyPr/>
                    <a:lstStyle/>
                    <a:p>
                      <a:endParaRPr lang="es-CO" dirty="0"/>
                    </a:p>
                  </a:txBody>
                  <a:tcPr/>
                </a:tc>
              </a:tr>
              <a:tr h="380116">
                <a:tc>
                  <a:txBody>
                    <a:bodyPr/>
                    <a:lstStyle/>
                    <a:p>
                      <a:pPr algn="ctr"/>
                      <a:r>
                        <a:rPr lang="es-CO" b="1" dirty="0" smtClean="0"/>
                        <a:t>No</a:t>
                      </a:r>
                      <a:endParaRPr lang="es-CO" b="1" dirty="0"/>
                    </a:p>
                  </a:txBody>
                  <a:tcPr/>
                </a:tc>
                <a:tc>
                  <a:txBody>
                    <a:bodyPr/>
                    <a:lstStyle/>
                    <a:p>
                      <a:pPr algn="ctr"/>
                      <a:r>
                        <a:rPr lang="es-CO" b="1" dirty="0" smtClean="0"/>
                        <a:t>ENTIDAD</a:t>
                      </a:r>
                      <a:endParaRPr lang="es-CO" b="1" dirty="0"/>
                    </a:p>
                  </a:txBody>
                  <a:tcPr/>
                </a:tc>
                <a:tc>
                  <a:txBody>
                    <a:bodyPr/>
                    <a:lstStyle/>
                    <a:p>
                      <a:pPr algn="ctr"/>
                      <a:r>
                        <a:rPr lang="es-CO" b="1" dirty="0" smtClean="0"/>
                        <a:t>H.F.</a:t>
                      </a:r>
                      <a:endParaRPr lang="es-CO" b="1" dirty="0"/>
                    </a:p>
                  </a:txBody>
                  <a:tcPr/>
                </a:tc>
                <a:tc>
                  <a:txBody>
                    <a:bodyPr/>
                    <a:lstStyle/>
                    <a:p>
                      <a:pPr algn="ctr"/>
                      <a:r>
                        <a:rPr lang="es-CO" b="1" dirty="0" smtClean="0"/>
                        <a:t>VALOR</a:t>
                      </a:r>
                      <a:endParaRPr lang="es-CO" b="1" dirty="0"/>
                    </a:p>
                  </a:txBody>
                  <a:tcPr/>
                </a:tc>
              </a:tr>
              <a:tr h="380116">
                <a:tc>
                  <a:txBody>
                    <a:bodyPr/>
                    <a:lstStyle/>
                    <a:p>
                      <a:r>
                        <a:rPr lang="es-CO" dirty="0" smtClean="0"/>
                        <a:t>11</a:t>
                      </a:r>
                      <a:endParaRPr lang="es-CO" dirty="0"/>
                    </a:p>
                  </a:txBody>
                  <a:tcPr/>
                </a:tc>
                <a:tc>
                  <a:txBody>
                    <a:bodyPr/>
                    <a:lstStyle/>
                    <a:p>
                      <a:r>
                        <a:rPr lang="es-CO" dirty="0" smtClean="0"/>
                        <a:t>Ese Hospital Universitario del Caribe</a:t>
                      </a:r>
                      <a:endParaRPr lang="es-CO" dirty="0"/>
                    </a:p>
                  </a:txBody>
                  <a:tcPr/>
                </a:tc>
                <a:tc>
                  <a:txBody>
                    <a:bodyPr/>
                    <a:lstStyle/>
                    <a:p>
                      <a:r>
                        <a:rPr lang="es-CO" dirty="0" smtClean="0"/>
                        <a:t>7</a:t>
                      </a:r>
                      <a:endParaRPr lang="es-CO" dirty="0"/>
                    </a:p>
                  </a:txBody>
                  <a:tcPr/>
                </a:tc>
                <a:tc>
                  <a:txBody>
                    <a:bodyPr/>
                    <a:lstStyle/>
                    <a:p>
                      <a:r>
                        <a:rPr lang="es-CO" dirty="0" smtClean="0"/>
                        <a:t>1.305.545.799</a:t>
                      </a:r>
                      <a:endParaRPr lang="es-CO" dirty="0"/>
                    </a:p>
                  </a:txBody>
                  <a:tcPr/>
                </a:tc>
              </a:tr>
              <a:tr h="380116">
                <a:tc>
                  <a:txBody>
                    <a:bodyPr/>
                    <a:lstStyle/>
                    <a:p>
                      <a:r>
                        <a:rPr lang="es-CO" dirty="0" smtClean="0"/>
                        <a:t>12</a:t>
                      </a:r>
                      <a:endParaRPr lang="es-CO" dirty="0"/>
                    </a:p>
                  </a:txBody>
                  <a:tcPr/>
                </a:tc>
                <a:tc>
                  <a:txBody>
                    <a:bodyPr/>
                    <a:lstStyle/>
                    <a:p>
                      <a:r>
                        <a:rPr lang="es-CO" dirty="0" smtClean="0"/>
                        <a:t>Barranco de Loba</a:t>
                      </a:r>
                      <a:endParaRPr lang="es-CO" dirty="0"/>
                    </a:p>
                  </a:txBody>
                  <a:tcPr/>
                </a:tc>
                <a:tc>
                  <a:txBody>
                    <a:bodyPr/>
                    <a:lstStyle/>
                    <a:p>
                      <a:r>
                        <a:rPr lang="es-CO" dirty="0" smtClean="0"/>
                        <a:t>1</a:t>
                      </a:r>
                      <a:endParaRPr lang="es-CO" dirty="0"/>
                    </a:p>
                  </a:txBody>
                  <a:tcPr/>
                </a:tc>
                <a:tc>
                  <a:txBody>
                    <a:bodyPr/>
                    <a:lstStyle/>
                    <a:p>
                      <a:r>
                        <a:rPr lang="es-CO" dirty="0" smtClean="0"/>
                        <a:t>0</a:t>
                      </a:r>
                      <a:endParaRPr lang="es-CO" dirty="0"/>
                    </a:p>
                  </a:txBody>
                  <a:tcPr/>
                </a:tc>
              </a:tr>
              <a:tr h="380116">
                <a:tc>
                  <a:txBody>
                    <a:bodyPr/>
                    <a:lstStyle/>
                    <a:p>
                      <a:r>
                        <a:rPr lang="es-CO" dirty="0" smtClean="0"/>
                        <a:t>13</a:t>
                      </a:r>
                      <a:endParaRPr lang="es-CO" dirty="0"/>
                    </a:p>
                  </a:txBody>
                  <a:tcPr/>
                </a:tc>
                <a:tc>
                  <a:txBody>
                    <a:bodyPr/>
                    <a:lstStyle/>
                    <a:p>
                      <a:r>
                        <a:rPr lang="es-CO" dirty="0" smtClean="0"/>
                        <a:t>Hospital local de Hatillo de Loba</a:t>
                      </a:r>
                      <a:endParaRPr lang="es-CO" dirty="0"/>
                    </a:p>
                  </a:txBody>
                  <a:tcPr/>
                </a:tc>
                <a:tc>
                  <a:txBody>
                    <a:bodyPr/>
                    <a:lstStyle/>
                    <a:p>
                      <a:r>
                        <a:rPr lang="es-CO" dirty="0" smtClean="0"/>
                        <a:t>1</a:t>
                      </a:r>
                      <a:endParaRPr lang="es-CO" dirty="0"/>
                    </a:p>
                  </a:txBody>
                  <a:tcPr/>
                </a:tc>
                <a:tc>
                  <a:txBody>
                    <a:bodyPr/>
                    <a:lstStyle/>
                    <a:p>
                      <a:r>
                        <a:rPr lang="es-CO" dirty="0" smtClean="0"/>
                        <a:t>0</a:t>
                      </a:r>
                      <a:endParaRPr lang="es-CO" dirty="0"/>
                    </a:p>
                  </a:txBody>
                  <a:tcPr/>
                </a:tc>
              </a:tr>
              <a:tr h="380116">
                <a:tc gridSpan="2">
                  <a:txBody>
                    <a:bodyPr/>
                    <a:lstStyle/>
                    <a:p>
                      <a:r>
                        <a:rPr lang="es-CO" b="1" dirty="0" smtClean="0"/>
                        <a:t>TOTALES</a:t>
                      </a:r>
                      <a:endParaRPr lang="es-CO" b="1" dirty="0"/>
                    </a:p>
                  </a:txBody>
                  <a:tcPr/>
                </a:tc>
                <a:tc hMerge="1">
                  <a:txBody>
                    <a:bodyPr/>
                    <a:lstStyle/>
                    <a:p>
                      <a:endParaRPr lang="es-CO" dirty="0"/>
                    </a:p>
                  </a:txBody>
                  <a:tcPr/>
                </a:tc>
                <a:tc>
                  <a:txBody>
                    <a:bodyPr/>
                    <a:lstStyle/>
                    <a:p>
                      <a:r>
                        <a:rPr lang="es-CO" sz="1800" b="1" dirty="0" smtClean="0"/>
                        <a:t>42</a:t>
                      </a:r>
                      <a:endParaRPr lang="es-CO" sz="1800" b="1" dirty="0"/>
                    </a:p>
                  </a:txBody>
                  <a:tcPr/>
                </a:tc>
                <a:tc>
                  <a:txBody>
                    <a:bodyPr/>
                    <a:lstStyle/>
                    <a:p>
                      <a:r>
                        <a:rPr lang="es-CO" sz="1800" b="1" dirty="0" smtClean="0"/>
                        <a:t>3.443.383.653</a:t>
                      </a:r>
                      <a:endParaRPr lang="es-CO" sz="1800" b="1" dirty="0"/>
                    </a:p>
                  </a:txBody>
                  <a:tcPr/>
                </a:tc>
              </a:tr>
            </a:tbl>
          </a:graphicData>
        </a:graphic>
      </p:graphicFrame>
      <p:sp>
        <p:nvSpPr>
          <p:cNvPr id="4" name="Título 1"/>
          <p:cNvSpPr>
            <a:spLocks noGrp="1"/>
          </p:cNvSpPr>
          <p:nvPr>
            <p:ph type="title"/>
          </p:nvPr>
        </p:nvSpPr>
        <p:spPr>
          <a:xfrm>
            <a:off x="1428751" y="624110"/>
            <a:ext cx="10075862" cy="899890"/>
          </a:xfrm>
        </p:spPr>
        <p:txBody>
          <a:bodyPr>
            <a:noAutofit/>
          </a:bodyPr>
          <a:lstStyle/>
          <a:p>
            <a:pPr algn="ctr"/>
            <a:r>
              <a:rPr lang="es-CO" sz="1800" dirty="0" smtClean="0">
                <a:latin typeface="Arial Black" panose="020B0A04020102020204" pitchFamily="34" charset="0"/>
              </a:rPr>
              <a:t>1. GESTION FISCAL                                                                                                      1.1 AUDITORIA                                                                                                           1.1.3 RESULTADOS DEL PGA-2017 </a:t>
            </a:r>
            <a:br>
              <a:rPr lang="es-CO" sz="1800" dirty="0" smtClean="0">
                <a:latin typeface="Arial Black" panose="020B0A04020102020204" pitchFamily="34" charset="0"/>
              </a:rPr>
            </a:br>
            <a:r>
              <a:rPr lang="es-CO" sz="1800" dirty="0" smtClean="0">
                <a:latin typeface="Arial Black" panose="020B0A04020102020204" pitchFamily="34" charset="0"/>
              </a:rPr>
              <a:t>(</a:t>
            </a:r>
            <a:r>
              <a:rPr lang="es-CO" sz="1800" dirty="0">
                <a:latin typeface="Arial Black" panose="020B0A04020102020204" pitchFamily="34" charset="0"/>
              </a:rPr>
              <a:t>Pág. </a:t>
            </a:r>
            <a:r>
              <a:rPr lang="es-CO" sz="1800" dirty="0" smtClean="0">
                <a:latin typeface="Arial Black" panose="020B0A04020102020204" pitchFamily="34" charset="0"/>
              </a:rPr>
              <a:t>5/5) </a:t>
            </a:r>
            <a:endParaRPr lang="es-CO" sz="1800" dirty="0">
              <a:latin typeface="Arial Black" panose="020B0A04020102020204" pitchFamily="34" charset="0"/>
            </a:endParaRPr>
          </a:p>
        </p:txBody>
      </p:sp>
      <p:graphicFrame>
        <p:nvGraphicFramePr>
          <p:cNvPr id="2" name="1 Tabla"/>
          <p:cNvGraphicFramePr>
            <a:graphicFrameLocks noGrp="1"/>
          </p:cNvGraphicFramePr>
          <p:nvPr>
            <p:extLst>
              <p:ext uri="{D42A27DB-BD31-4B8C-83A1-F6EECF244321}">
                <p14:modId xmlns:p14="http://schemas.microsoft.com/office/powerpoint/2010/main" val="2354682049"/>
              </p:ext>
            </p:extLst>
          </p:nvPr>
        </p:nvGraphicFramePr>
        <p:xfrm>
          <a:off x="2100239" y="4626589"/>
          <a:ext cx="8128000" cy="1828800"/>
        </p:xfrm>
        <a:graphic>
          <a:graphicData uri="http://schemas.openxmlformats.org/drawingml/2006/table">
            <a:tbl>
              <a:tblPr firstRow="1" bandRow="1">
                <a:tableStyleId>{5C22544A-7EE6-4342-B048-85BDC9FD1C3A}</a:tableStyleId>
              </a:tblPr>
              <a:tblGrid>
                <a:gridCol w="4750937"/>
                <a:gridCol w="709684"/>
                <a:gridCol w="635379"/>
                <a:gridCol w="2032000"/>
              </a:tblGrid>
              <a:tr h="361666">
                <a:tc gridSpan="4">
                  <a:txBody>
                    <a:bodyPr/>
                    <a:lstStyle/>
                    <a:p>
                      <a:pPr algn="ctr"/>
                      <a:r>
                        <a:rPr lang="es-CO" dirty="0" smtClean="0"/>
                        <a:t>RESUMEN</a:t>
                      </a:r>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r>
              <a:tr h="361666">
                <a:tc>
                  <a:txBody>
                    <a:bodyPr/>
                    <a:lstStyle/>
                    <a:p>
                      <a:pPr algn="ctr"/>
                      <a:r>
                        <a:rPr lang="es-CO" b="1" dirty="0" smtClean="0"/>
                        <a:t>ENTIDAD</a:t>
                      </a:r>
                      <a:endParaRPr lang="es-CO" b="1" dirty="0"/>
                    </a:p>
                  </a:txBody>
                  <a:tcPr/>
                </a:tc>
                <a:tc>
                  <a:txBody>
                    <a:bodyPr/>
                    <a:lstStyle/>
                    <a:p>
                      <a:pPr algn="ctr"/>
                      <a:r>
                        <a:rPr lang="es-CO" b="1" dirty="0" smtClean="0"/>
                        <a:t>No.</a:t>
                      </a:r>
                      <a:endParaRPr lang="es-CO" b="1" dirty="0"/>
                    </a:p>
                  </a:txBody>
                  <a:tcPr/>
                </a:tc>
                <a:tc>
                  <a:txBody>
                    <a:bodyPr/>
                    <a:lstStyle/>
                    <a:p>
                      <a:pPr algn="ctr"/>
                      <a:r>
                        <a:rPr lang="es-CO" b="1" dirty="0" smtClean="0"/>
                        <a:t>H.F.</a:t>
                      </a:r>
                      <a:endParaRPr lang="es-CO" b="1" dirty="0"/>
                    </a:p>
                  </a:txBody>
                  <a:tcPr/>
                </a:tc>
                <a:tc>
                  <a:txBody>
                    <a:bodyPr/>
                    <a:lstStyle/>
                    <a:p>
                      <a:pPr algn="ctr"/>
                      <a:r>
                        <a:rPr lang="es-CO" b="1" dirty="0" smtClean="0"/>
                        <a:t>VALOR</a:t>
                      </a:r>
                      <a:endParaRPr lang="es-CO" b="1" dirty="0"/>
                    </a:p>
                  </a:txBody>
                  <a:tcPr/>
                </a:tc>
              </a:tr>
              <a:tr h="361666">
                <a:tc>
                  <a:txBody>
                    <a:bodyPr/>
                    <a:lstStyle/>
                    <a:p>
                      <a:r>
                        <a:rPr lang="es-CO" dirty="0" smtClean="0"/>
                        <a:t>Alcaldías</a:t>
                      </a:r>
                      <a:endParaRPr lang="es-CO" dirty="0"/>
                    </a:p>
                  </a:txBody>
                  <a:tcPr/>
                </a:tc>
                <a:tc>
                  <a:txBody>
                    <a:bodyPr/>
                    <a:lstStyle/>
                    <a:p>
                      <a:r>
                        <a:rPr lang="es-CO" dirty="0" smtClean="0"/>
                        <a:t>6</a:t>
                      </a:r>
                      <a:endParaRPr lang="es-CO" dirty="0"/>
                    </a:p>
                  </a:txBody>
                  <a:tcPr/>
                </a:tc>
                <a:tc>
                  <a:txBody>
                    <a:bodyPr/>
                    <a:lstStyle/>
                    <a:p>
                      <a:r>
                        <a:rPr lang="es-CO" dirty="0" smtClean="0"/>
                        <a:t>20</a:t>
                      </a:r>
                      <a:endParaRPr lang="es-CO" dirty="0"/>
                    </a:p>
                  </a:txBody>
                  <a:tcPr/>
                </a:tc>
                <a:tc>
                  <a:txBody>
                    <a:bodyPr/>
                    <a:lstStyle/>
                    <a:p>
                      <a:r>
                        <a:rPr lang="es-CO" dirty="0" smtClean="0"/>
                        <a:t>1.706.139.749</a:t>
                      </a:r>
                      <a:endParaRPr lang="es-CO" dirty="0"/>
                    </a:p>
                  </a:txBody>
                  <a:tcPr/>
                </a:tc>
              </a:tr>
              <a:tr h="361666">
                <a:tc>
                  <a:txBody>
                    <a:bodyPr/>
                    <a:lstStyle/>
                    <a:p>
                      <a:r>
                        <a:rPr lang="es-CO" dirty="0" smtClean="0"/>
                        <a:t>Eses y Hospitales</a:t>
                      </a:r>
                      <a:endParaRPr lang="es-CO" dirty="0"/>
                    </a:p>
                  </a:txBody>
                  <a:tcPr/>
                </a:tc>
                <a:tc>
                  <a:txBody>
                    <a:bodyPr/>
                    <a:lstStyle/>
                    <a:p>
                      <a:r>
                        <a:rPr lang="es-CO" dirty="0" smtClean="0"/>
                        <a:t>7</a:t>
                      </a:r>
                      <a:endParaRPr lang="es-CO" dirty="0"/>
                    </a:p>
                  </a:txBody>
                  <a:tcPr/>
                </a:tc>
                <a:tc>
                  <a:txBody>
                    <a:bodyPr/>
                    <a:lstStyle/>
                    <a:p>
                      <a:r>
                        <a:rPr lang="es-CO" dirty="0" smtClean="0"/>
                        <a:t>22</a:t>
                      </a:r>
                      <a:endParaRPr lang="es-CO" dirty="0"/>
                    </a:p>
                  </a:txBody>
                  <a:tcPr/>
                </a:tc>
                <a:tc>
                  <a:txBody>
                    <a:bodyPr/>
                    <a:lstStyle/>
                    <a:p>
                      <a:r>
                        <a:rPr lang="es-CO" dirty="0" smtClean="0"/>
                        <a:t>1.737.243.904</a:t>
                      </a:r>
                      <a:endParaRPr lang="es-CO" dirty="0"/>
                    </a:p>
                  </a:txBody>
                  <a:tcPr/>
                </a:tc>
              </a:tr>
              <a:tr h="361666">
                <a:tc>
                  <a:txBody>
                    <a:bodyPr/>
                    <a:lstStyle/>
                    <a:p>
                      <a:r>
                        <a:rPr lang="es-CO" b="1" dirty="0" smtClean="0"/>
                        <a:t>TOTALES:</a:t>
                      </a:r>
                      <a:endParaRPr lang="es-CO" b="1" dirty="0"/>
                    </a:p>
                  </a:txBody>
                  <a:tcPr/>
                </a:tc>
                <a:tc>
                  <a:txBody>
                    <a:bodyPr/>
                    <a:lstStyle/>
                    <a:p>
                      <a:r>
                        <a:rPr lang="es-CO" b="1" dirty="0" smtClean="0"/>
                        <a:t>13</a:t>
                      </a:r>
                      <a:endParaRPr lang="es-CO" b="1" dirty="0"/>
                    </a:p>
                  </a:txBody>
                  <a:tcPr/>
                </a:tc>
                <a:tc>
                  <a:txBody>
                    <a:bodyPr/>
                    <a:lstStyle/>
                    <a:p>
                      <a:r>
                        <a:rPr lang="es-CO" b="1" dirty="0" smtClean="0"/>
                        <a:t>42</a:t>
                      </a:r>
                      <a:endParaRPr lang="es-CO" b="1" dirty="0"/>
                    </a:p>
                  </a:txBody>
                  <a:tcPr/>
                </a:tc>
                <a:tc>
                  <a:txBody>
                    <a:bodyPr/>
                    <a:lstStyle/>
                    <a:p>
                      <a:r>
                        <a:rPr lang="es-CO" b="1" dirty="0" smtClean="0"/>
                        <a:t>3.443.383.653</a:t>
                      </a:r>
                      <a:endParaRPr lang="es-CO" b="1" dirty="0"/>
                    </a:p>
                  </a:txBody>
                  <a:tcPr/>
                </a:tc>
              </a:tr>
            </a:tbl>
          </a:graphicData>
        </a:graphic>
      </p:graphicFrame>
    </p:spTree>
    <p:extLst>
      <p:ext uri="{BB962C8B-B14F-4D97-AF65-F5344CB8AC3E}">
        <p14:creationId xmlns:p14="http://schemas.microsoft.com/office/powerpoint/2010/main" val="1294196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Marcador de contenido"/>
          <p:cNvGraphicFramePr>
            <a:graphicFrameLocks noGrp="1"/>
          </p:cNvGraphicFramePr>
          <p:nvPr>
            <p:ph idx="1"/>
            <p:extLst>
              <p:ext uri="{D42A27DB-BD31-4B8C-83A1-F6EECF244321}">
                <p14:modId xmlns:p14="http://schemas.microsoft.com/office/powerpoint/2010/main" val="3651668731"/>
              </p:ext>
            </p:extLst>
          </p:nvPr>
        </p:nvGraphicFramePr>
        <p:xfrm>
          <a:off x="1543050" y="1257301"/>
          <a:ext cx="9315450" cy="5410199"/>
        </p:xfrm>
        <a:graphic>
          <a:graphicData uri="http://schemas.openxmlformats.org/drawingml/2006/table">
            <a:tbl>
              <a:tblPr firstRow="1" bandRow="1">
                <a:tableStyleId>{5C22544A-7EE6-4342-B048-85BDC9FD1C3A}</a:tableStyleId>
              </a:tblPr>
              <a:tblGrid>
                <a:gridCol w="7391400"/>
                <a:gridCol w="1924050"/>
              </a:tblGrid>
              <a:tr h="374355">
                <a:tc>
                  <a:txBody>
                    <a:bodyPr/>
                    <a:lstStyle/>
                    <a:p>
                      <a:r>
                        <a:rPr lang="es-CO" b="1" dirty="0" smtClean="0"/>
                        <a:t>ACTIVIDADES</a:t>
                      </a:r>
                      <a:endParaRPr lang="es-CO" b="1" dirty="0"/>
                    </a:p>
                  </a:txBody>
                  <a:tcPr/>
                </a:tc>
                <a:tc>
                  <a:txBody>
                    <a:bodyPr/>
                    <a:lstStyle/>
                    <a:p>
                      <a:r>
                        <a:rPr lang="es-CO" b="1" dirty="0" smtClean="0"/>
                        <a:t>VIGENCIA 2017</a:t>
                      </a:r>
                      <a:endParaRPr lang="es-CO" b="1" dirty="0"/>
                    </a:p>
                  </a:txBody>
                  <a:tcPr/>
                </a:tc>
              </a:tr>
              <a:tr h="374355">
                <a:tc>
                  <a:txBody>
                    <a:bodyPr/>
                    <a:lstStyle/>
                    <a:p>
                      <a:r>
                        <a:rPr lang="es-CO" b="1" dirty="0" smtClean="0"/>
                        <a:t>Procesos ordinarios de</a:t>
                      </a:r>
                      <a:r>
                        <a:rPr lang="es-CO" b="1" baseline="0" dirty="0" smtClean="0"/>
                        <a:t>  R.F. aperturados</a:t>
                      </a:r>
                      <a:endParaRPr lang="es-CO" b="1" dirty="0"/>
                    </a:p>
                  </a:txBody>
                  <a:tcPr/>
                </a:tc>
                <a:tc>
                  <a:txBody>
                    <a:bodyPr/>
                    <a:lstStyle/>
                    <a:p>
                      <a:pPr algn="ctr"/>
                      <a:r>
                        <a:rPr lang="es-CO" b="0" dirty="0" smtClean="0"/>
                        <a:t>51</a:t>
                      </a:r>
                      <a:endParaRPr lang="es-CO" b="0" dirty="0"/>
                    </a:p>
                  </a:txBody>
                  <a:tcPr/>
                </a:tc>
              </a:tr>
              <a:tr h="646147">
                <a:tc>
                  <a:txBody>
                    <a:bodyPr/>
                    <a:lstStyle/>
                    <a:p>
                      <a:r>
                        <a:rPr lang="es-CO" b="1" dirty="0" smtClean="0"/>
                        <a:t>Procesos</a:t>
                      </a:r>
                      <a:r>
                        <a:rPr lang="es-CO" b="1" baseline="0" dirty="0" smtClean="0"/>
                        <a:t> con auto de cesación  de la acción fiscal por resarcimiento</a:t>
                      </a:r>
                      <a:endParaRPr lang="es-CO" b="1" dirty="0"/>
                    </a:p>
                  </a:txBody>
                  <a:tcPr/>
                </a:tc>
                <a:tc>
                  <a:txBody>
                    <a:bodyPr/>
                    <a:lstStyle/>
                    <a:p>
                      <a:pPr algn="ctr"/>
                      <a:r>
                        <a:rPr lang="es-CO" b="0" dirty="0" smtClean="0"/>
                        <a:t>3</a:t>
                      </a:r>
                      <a:endParaRPr lang="es-CO" b="0" dirty="0"/>
                    </a:p>
                  </a:txBody>
                  <a:tcPr/>
                </a:tc>
              </a:tr>
              <a:tr h="374355">
                <a:tc>
                  <a:txBody>
                    <a:bodyPr/>
                    <a:lstStyle/>
                    <a:p>
                      <a:r>
                        <a:rPr lang="es-CO" b="1" dirty="0" smtClean="0"/>
                        <a:t>Cuantía</a:t>
                      </a:r>
                      <a:r>
                        <a:rPr lang="es-CO" b="1" baseline="0" dirty="0" smtClean="0"/>
                        <a:t> t</a:t>
                      </a:r>
                      <a:r>
                        <a:rPr lang="es-CO" b="1" dirty="0" smtClean="0"/>
                        <a:t>otal por resarcimiento</a:t>
                      </a:r>
                      <a:endParaRPr lang="es-CO" b="1" dirty="0"/>
                    </a:p>
                  </a:txBody>
                  <a:tcPr/>
                </a:tc>
                <a:tc>
                  <a:txBody>
                    <a:bodyPr/>
                    <a:lstStyle/>
                    <a:p>
                      <a:pPr algn="ctr"/>
                      <a:r>
                        <a:rPr lang="es-CO" b="0" dirty="0" smtClean="0"/>
                        <a:t>$ 10.591.256</a:t>
                      </a:r>
                      <a:endParaRPr lang="es-CO" b="0" dirty="0"/>
                    </a:p>
                  </a:txBody>
                  <a:tcPr/>
                </a:tc>
              </a:tr>
              <a:tr h="374355">
                <a:tc>
                  <a:txBody>
                    <a:bodyPr/>
                    <a:lstStyle/>
                    <a:p>
                      <a:r>
                        <a:rPr lang="es-CO" b="1" dirty="0" smtClean="0"/>
                        <a:t>Fallos con R.F.</a:t>
                      </a:r>
                      <a:r>
                        <a:rPr lang="es-CO" b="1" baseline="0" dirty="0" smtClean="0"/>
                        <a:t> que pasaron a Jurisdicción Coactiva</a:t>
                      </a:r>
                      <a:endParaRPr lang="es-CO" b="1" dirty="0"/>
                    </a:p>
                  </a:txBody>
                  <a:tcPr/>
                </a:tc>
                <a:tc>
                  <a:txBody>
                    <a:bodyPr/>
                    <a:lstStyle/>
                    <a:p>
                      <a:pPr algn="ctr"/>
                      <a:r>
                        <a:rPr lang="es-CO" b="0" dirty="0" smtClean="0"/>
                        <a:t>9</a:t>
                      </a:r>
                      <a:endParaRPr lang="es-CO" b="0" dirty="0"/>
                    </a:p>
                  </a:txBody>
                  <a:tcPr/>
                </a:tc>
              </a:tr>
              <a:tr h="374355">
                <a:tc>
                  <a:txBody>
                    <a:bodyPr/>
                    <a:lstStyle/>
                    <a:p>
                      <a:r>
                        <a:rPr lang="es-CO" b="1" dirty="0" smtClean="0"/>
                        <a:t>Cuantía por</a:t>
                      </a:r>
                      <a:r>
                        <a:rPr lang="es-CO" b="1" baseline="0" dirty="0" smtClean="0"/>
                        <a:t> </a:t>
                      </a:r>
                      <a:r>
                        <a:rPr lang="es-CO" b="1" dirty="0" smtClean="0"/>
                        <a:t>fallos con R.F. que pasaron a J. Coactiva</a:t>
                      </a:r>
                      <a:endParaRPr lang="es-CO" b="1" dirty="0"/>
                    </a:p>
                  </a:txBody>
                  <a:tcPr/>
                </a:tc>
                <a:tc>
                  <a:txBody>
                    <a:bodyPr/>
                    <a:lstStyle/>
                    <a:p>
                      <a:pPr algn="ctr"/>
                      <a:r>
                        <a:rPr lang="es-CO" b="0" dirty="0" smtClean="0"/>
                        <a:t>$ 608.220.450</a:t>
                      </a:r>
                      <a:endParaRPr lang="es-CO" b="0" dirty="0"/>
                    </a:p>
                  </a:txBody>
                  <a:tcPr/>
                </a:tc>
              </a:tr>
              <a:tr h="374355">
                <a:tc>
                  <a:txBody>
                    <a:bodyPr/>
                    <a:lstStyle/>
                    <a:p>
                      <a:r>
                        <a:rPr lang="es-CO" b="1" dirty="0" smtClean="0"/>
                        <a:t>Fallos con  R.F. proferidos</a:t>
                      </a:r>
                      <a:endParaRPr lang="es-CO" b="1" dirty="0"/>
                    </a:p>
                  </a:txBody>
                  <a:tcPr/>
                </a:tc>
                <a:tc>
                  <a:txBody>
                    <a:bodyPr/>
                    <a:lstStyle/>
                    <a:p>
                      <a:pPr algn="ctr"/>
                      <a:r>
                        <a:rPr lang="es-CO" b="0" dirty="0" smtClean="0"/>
                        <a:t>15</a:t>
                      </a:r>
                      <a:endParaRPr lang="es-CO" b="0" dirty="0"/>
                    </a:p>
                  </a:txBody>
                  <a:tcPr/>
                </a:tc>
              </a:tr>
              <a:tr h="374355">
                <a:tc>
                  <a:txBody>
                    <a:bodyPr/>
                    <a:lstStyle/>
                    <a:p>
                      <a:r>
                        <a:rPr lang="es-CO" b="1" dirty="0" smtClean="0"/>
                        <a:t>Cuantía por fallos con R.F. proferidos</a:t>
                      </a:r>
                      <a:endParaRPr lang="es-CO" b="1" dirty="0"/>
                    </a:p>
                  </a:txBody>
                  <a:tcPr/>
                </a:tc>
                <a:tc>
                  <a:txBody>
                    <a:bodyPr/>
                    <a:lstStyle/>
                    <a:p>
                      <a:pPr algn="ctr"/>
                      <a:r>
                        <a:rPr lang="es-CO" b="0" dirty="0" smtClean="0"/>
                        <a:t>$ 2.428.170.928</a:t>
                      </a:r>
                      <a:endParaRPr lang="es-CO" b="0" dirty="0"/>
                    </a:p>
                  </a:txBody>
                  <a:tcPr/>
                </a:tc>
              </a:tr>
              <a:tr h="374355">
                <a:tc>
                  <a:txBody>
                    <a:bodyPr/>
                    <a:lstStyle/>
                    <a:p>
                      <a:r>
                        <a:rPr lang="es-CO" b="1" dirty="0" smtClean="0"/>
                        <a:t>Multas canceladas</a:t>
                      </a:r>
                      <a:endParaRPr lang="es-CO" b="1" dirty="0"/>
                    </a:p>
                  </a:txBody>
                  <a:tcPr/>
                </a:tc>
                <a:tc>
                  <a:txBody>
                    <a:bodyPr/>
                    <a:lstStyle/>
                    <a:p>
                      <a:pPr algn="ctr"/>
                      <a:r>
                        <a:rPr lang="es-CO" b="0" dirty="0" smtClean="0"/>
                        <a:t>4</a:t>
                      </a:r>
                      <a:endParaRPr lang="es-CO" b="0" dirty="0"/>
                    </a:p>
                  </a:txBody>
                  <a:tcPr/>
                </a:tc>
              </a:tr>
              <a:tr h="374355">
                <a:tc>
                  <a:txBody>
                    <a:bodyPr/>
                    <a:lstStyle/>
                    <a:p>
                      <a:r>
                        <a:rPr lang="es-CO" b="1" dirty="0" smtClean="0"/>
                        <a:t>Cuantía por multas canceladas</a:t>
                      </a:r>
                      <a:endParaRPr lang="es-CO" b="1" dirty="0"/>
                    </a:p>
                  </a:txBody>
                  <a:tcPr/>
                </a:tc>
                <a:tc>
                  <a:txBody>
                    <a:bodyPr/>
                    <a:lstStyle/>
                    <a:p>
                      <a:pPr algn="ctr"/>
                      <a:r>
                        <a:rPr lang="es-CO" b="0" dirty="0" smtClean="0"/>
                        <a:t>$ 13.088.086</a:t>
                      </a:r>
                      <a:endParaRPr lang="es-CO" b="0" dirty="0"/>
                    </a:p>
                  </a:txBody>
                  <a:tcPr/>
                </a:tc>
              </a:tr>
              <a:tr h="374355">
                <a:tc>
                  <a:txBody>
                    <a:bodyPr/>
                    <a:lstStyle/>
                    <a:p>
                      <a:r>
                        <a:rPr lang="es-CO" b="1" dirty="0" smtClean="0"/>
                        <a:t>Procesos verbales de responsabilidad fiscal aperturados</a:t>
                      </a:r>
                      <a:endParaRPr lang="es-CO" b="1" dirty="0"/>
                    </a:p>
                  </a:txBody>
                  <a:tcPr/>
                </a:tc>
                <a:tc>
                  <a:txBody>
                    <a:bodyPr/>
                    <a:lstStyle/>
                    <a:p>
                      <a:pPr algn="ctr"/>
                      <a:r>
                        <a:rPr lang="es-CO" b="0" dirty="0" smtClean="0"/>
                        <a:t>1</a:t>
                      </a:r>
                      <a:endParaRPr lang="es-CO" b="0" dirty="0"/>
                    </a:p>
                  </a:txBody>
                  <a:tcPr/>
                </a:tc>
              </a:tr>
              <a:tr h="374355">
                <a:tc>
                  <a:txBody>
                    <a:bodyPr/>
                    <a:lstStyle/>
                    <a:p>
                      <a:r>
                        <a:rPr lang="es-CO" b="1" dirty="0" smtClean="0"/>
                        <a:t>Indagaciones preliminares aperturadas</a:t>
                      </a:r>
                      <a:endParaRPr lang="es-CO" b="1" dirty="0"/>
                    </a:p>
                  </a:txBody>
                  <a:tcPr/>
                </a:tc>
                <a:tc>
                  <a:txBody>
                    <a:bodyPr/>
                    <a:lstStyle/>
                    <a:p>
                      <a:pPr algn="ctr"/>
                      <a:r>
                        <a:rPr lang="es-CO" b="0" dirty="0" smtClean="0"/>
                        <a:t>29</a:t>
                      </a:r>
                      <a:endParaRPr lang="es-CO" b="0" dirty="0"/>
                    </a:p>
                  </a:txBody>
                  <a:tcPr/>
                </a:tc>
              </a:tr>
              <a:tr h="646147">
                <a:tc>
                  <a:txBody>
                    <a:bodyPr/>
                    <a:lstStyle/>
                    <a:p>
                      <a:r>
                        <a:rPr lang="es-CO" b="1" dirty="0" smtClean="0"/>
                        <a:t>Autos de cierre de</a:t>
                      </a:r>
                      <a:r>
                        <a:rPr lang="es-CO" b="1" baseline="0" dirty="0" smtClean="0"/>
                        <a:t> indagación preliminar y apertura a proceso de R.F. (proferidos)</a:t>
                      </a:r>
                      <a:endParaRPr lang="es-CO" b="1" dirty="0"/>
                    </a:p>
                  </a:txBody>
                  <a:tcPr/>
                </a:tc>
                <a:tc>
                  <a:txBody>
                    <a:bodyPr/>
                    <a:lstStyle/>
                    <a:p>
                      <a:pPr algn="ctr"/>
                      <a:r>
                        <a:rPr lang="es-CO" b="0" dirty="0" smtClean="0"/>
                        <a:t>8</a:t>
                      </a:r>
                      <a:endParaRPr lang="es-CO" b="0" dirty="0"/>
                    </a:p>
                  </a:txBody>
                  <a:tcPr/>
                </a:tc>
              </a:tr>
            </a:tbl>
          </a:graphicData>
        </a:graphic>
      </p:graphicFrame>
      <p:sp>
        <p:nvSpPr>
          <p:cNvPr id="4" name="Título 1"/>
          <p:cNvSpPr>
            <a:spLocks noGrp="1"/>
          </p:cNvSpPr>
          <p:nvPr>
            <p:ph type="title"/>
          </p:nvPr>
        </p:nvSpPr>
        <p:spPr>
          <a:xfrm>
            <a:off x="1619251" y="285750"/>
            <a:ext cx="9163049" cy="971550"/>
          </a:xfrm>
        </p:spPr>
        <p:txBody>
          <a:bodyPr>
            <a:noAutofit/>
          </a:bodyPr>
          <a:lstStyle/>
          <a:p>
            <a:pPr algn="ctr"/>
            <a:r>
              <a:rPr lang="es-CO" sz="1800" dirty="0" smtClean="0">
                <a:latin typeface="Arial Black" panose="020B0A04020102020204" pitchFamily="34" charset="0"/>
              </a:rPr>
              <a:t>1 GESTION FISCAL                                                                                                      1.2</a:t>
            </a:r>
            <a:r>
              <a:rPr lang="es-CO" sz="1500" dirty="0" smtClean="0">
                <a:latin typeface="Arial Black" panose="020B0A04020102020204" pitchFamily="34" charset="0"/>
              </a:rPr>
              <a:t> </a:t>
            </a:r>
            <a:r>
              <a:rPr lang="es-CO" sz="1800" dirty="0" smtClean="0">
                <a:latin typeface="Arial Black" panose="020B0A04020102020204" pitchFamily="34" charset="0"/>
              </a:rPr>
              <a:t>RESPONSABILIDAD</a:t>
            </a:r>
            <a:r>
              <a:rPr lang="es-CO" sz="1500" dirty="0" smtClean="0">
                <a:latin typeface="Arial Black" panose="020B0A04020102020204" pitchFamily="34" charset="0"/>
              </a:rPr>
              <a:t> </a:t>
            </a:r>
            <a:r>
              <a:rPr lang="es-CO" sz="1800" dirty="0" smtClean="0">
                <a:latin typeface="Arial Black" panose="020B0A04020102020204" pitchFamily="34" charset="0"/>
              </a:rPr>
              <a:t>FISCAL</a:t>
            </a:r>
            <a:r>
              <a:rPr lang="es-CO" sz="1500" dirty="0" smtClean="0">
                <a:latin typeface="Arial Black" panose="020B0A04020102020204" pitchFamily="34" charset="0"/>
              </a:rPr>
              <a:t> </a:t>
            </a:r>
            <a:br>
              <a:rPr lang="es-CO" sz="1500" dirty="0" smtClean="0">
                <a:latin typeface="Arial Black" panose="020B0A04020102020204" pitchFamily="34" charset="0"/>
              </a:rPr>
            </a:br>
            <a:r>
              <a:rPr lang="es-CO" sz="1800" dirty="0" smtClean="0">
                <a:latin typeface="Arial Black" panose="020B0A04020102020204" pitchFamily="34" charset="0"/>
              </a:rPr>
              <a:t>(Pág. 1/2)</a:t>
            </a:r>
            <a:endParaRPr lang="es-CO" sz="1800" dirty="0">
              <a:latin typeface="Arial Black" panose="020B0A04020102020204" pitchFamily="34" charset="0"/>
            </a:endParaRPr>
          </a:p>
        </p:txBody>
      </p:sp>
    </p:spTree>
    <p:extLst>
      <p:ext uri="{BB962C8B-B14F-4D97-AF65-F5344CB8AC3E}">
        <p14:creationId xmlns:p14="http://schemas.microsoft.com/office/powerpoint/2010/main" val="40357145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182498420"/>
              </p:ext>
            </p:extLst>
          </p:nvPr>
        </p:nvGraphicFramePr>
        <p:xfrm>
          <a:off x="1485900" y="1090930"/>
          <a:ext cx="10018714" cy="5486400"/>
        </p:xfrm>
        <a:graphic>
          <a:graphicData uri="http://schemas.openxmlformats.org/drawingml/2006/table">
            <a:tbl>
              <a:tblPr firstRow="1" bandRow="1">
                <a:tableStyleId>{5C22544A-7EE6-4342-B048-85BDC9FD1C3A}</a:tableStyleId>
              </a:tblPr>
              <a:tblGrid>
                <a:gridCol w="7981950"/>
                <a:gridCol w="2036764"/>
              </a:tblGrid>
              <a:tr h="219255">
                <a:tc>
                  <a:txBody>
                    <a:bodyPr/>
                    <a:lstStyle/>
                    <a:p>
                      <a:r>
                        <a:rPr lang="es-CO" dirty="0" smtClean="0"/>
                        <a:t>ACTIVIDADES</a:t>
                      </a:r>
                      <a:endParaRPr lang="es-CO" dirty="0"/>
                    </a:p>
                  </a:txBody>
                  <a:tcPr/>
                </a:tc>
                <a:tc>
                  <a:txBody>
                    <a:bodyPr/>
                    <a:lstStyle/>
                    <a:p>
                      <a:r>
                        <a:rPr lang="es-CO" dirty="0" smtClean="0"/>
                        <a:t>VIGENCIA 2017</a:t>
                      </a:r>
                      <a:endParaRPr lang="es-CO" dirty="0"/>
                    </a:p>
                  </a:txBody>
                  <a:tcPr/>
                </a:tc>
              </a:tr>
              <a:tr h="276576">
                <a:tc>
                  <a:txBody>
                    <a:bodyPr/>
                    <a:lstStyle/>
                    <a:p>
                      <a:r>
                        <a:rPr lang="es-CO" b="1" dirty="0" smtClean="0"/>
                        <a:t>Procesos</a:t>
                      </a:r>
                      <a:r>
                        <a:rPr lang="es-CO" b="1" baseline="0" dirty="0" smtClean="0"/>
                        <a:t> archivados por no merito</a:t>
                      </a:r>
                      <a:endParaRPr lang="es-CO" b="1" dirty="0"/>
                    </a:p>
                  </a:txBody>
                  <a:tcPr/>
                </a:tc>
                <a:tc>
                  <a:txBody>
                    <a:bodyPr/>
                    <a:lstStyle/>
                    <a:p>
                      <a:pPr algn="ctr"/>
                      <a:r>
                        <a:rPr lang="es-CO" b="0" dirty="0" smtClean="0"/>
                        <a:t>25</a:t>
                      </a:r>
                      <a:endParaRPr lang="es-CO" b="0" dirty="0"/>
                    </a:p>
                  </a:txBody>
                  <a:tcPr/>
                </a:tc>
              </a:tr>
              <a:tr h="197419">
                <a:tc>
                  <a:txBody>
                    <a:bodyPr/>
                    <a:lstStyle/>
                    <a:p>
                      <a:r>
                        <a:rPr lang="es-CO" b="1" dirty="0" smtClean="0"/>
                        <a:t>Indagaciones preliminares archivadas</a:t>
                      </a:r>
                      <a:endParaRPr lang="es-CO" b="1" dirty="0"/>
                    </a:p>
                  </a:txBody>
                  <a:tcPr/>
                </a:tc>
                <a:tc>
                  <a:txBody>
                    <a:bodyPr/>
                    <a:lstStyle/>
                    <a:p>
                      <a:pPr algn="ctr"/>
                      <a:r>
                        <a:rPr lang="es-CO" b="0" dirty="0" smtClean="0"/>
                        <a:t>17</a:t>
                      </a:r>
                      <a:endParaRPr lang="es-CO" b="0" dirty="0"/>
                    </a:p>
                  </a:txBody>
                  <a:tcPr/>
                </a:tc>
              </a:tr>
              <a:tr h="365407">
                <a:tc>
                  <a:txBody>
                    <a:bodyPr/>
                    <a:lstStyle/>
                    <a:p>
                      <a:r>
                        <a:rPr lang="es-CO" b="1" dirty="0" smtClean="0"/>
                        <a:t>Procesos trasladados a la C.G.R.</a:t>
                      </a:r>
                      <a:r>
                        <a:rPr lang="es-CO" b="1" baseline="0" dirty="0" smtClean="0"/>
                        <a:t> por competencia</a:t>
                      </a:r>
                      <a:endParaRPr lang="es-CO" b="1" dirty="0"/>
                    </a:p>
                  </a:txBody>
                  <a:tcPr/>
                </a:tc>
                <a:tc>
                  <a:txBody>
                    <a:bodyPr/>
                    <a:lstStyle/>
                    <a:p>
                      <a:pPr algn="ctr"/>
                      <a:r>
                        <a:rPr lang="es-CO" b="0" dirty="0" smtClean="0"/>
                        <a:t>1</a:t>
                      </a:r>
                      <a:endParaRPr lang="es-CO" b="0" dirty="0"/>
                    </a:p>
                  </a:txBody>
                  <a:tcPr/>
                </a:tc>
              </a:tr>
              <a:tr h="365407">
                <a:tc>
                  <a:txBody>
                    <a:bodyPr/>
                    <a:lstStyle/>
                    <a:p>
                      <a:r>
                        <a:rPr lang="es-CO" b="1" dirty="0" smtClean="0"/>
                        <a:t>Autos de imputación (proferidos)</a:t>
                      </a:r>
                      <a:endParaRPr lang="es-CO" b="1" dirty="0"/>
                    </a:p>
                  </a:txBody>
                  <a:tcPr/>
                </a:tc>
                <a:tc>
                  <a:txBody>
                    <a:bodyPr/>
                    <a:lstStyle/>
                    <a:p>
                      <a:pPr algn="ctr"/>
                      <a:r>
                        <a:rPr lang="es-CO" b="0" dirty="0" smtClean="0"/>
                        <a:t>15</a:t>
                      </a:r>
                      <a:endParaRPr lang="es-CO" b="0" dirty="0"/>
                    </a:p>
                  </a:txBody>
                  <a:tcPr/>
                </a:tc>
              </a:tr>
              <a:tr h="365407">
                <a:tc>
                  <a:txBody>
                    <a:bodyPr/>
                    <a:lstStyle/>
                    <a:p>
                      <a:r>
                        <a:rPr lang="es-CO" b="1" dirty="0" smtClean="0"/>
                        <a:t>Fallos sin responsabilidad fiscal  (proferidos)</a:t>
                      </a:r>
                      <a:endParaRPr lang="es-CO" b="1" dirty="0"/>
                    </a:p>
                  </a:txBody>
                  <a:tcPr/>
                </a:tc>
                <a:tc>
                  <a:txBody>
                    <a:bodyPr/>
                    <a:lstStyle/>
                    <a:p>
                      <a:pPr algn="ctr"/>
                      <a:r>
                        <a:rPr lang="es-CO" b="0" dirty="0" smtClean="0"/>
                        <a:t>3</a:t>
                      </a:r>
                      <a:endParaRPr lang="es-CO" b="0" dirty="0"/>
                    </a:p>
                  </a:txBody>
                  <a:tcPr/>
                </a:tc>
              </a:tr>
              <a:tr h="365407">
                <a:tc>
                  <a:txBody>
                    <a:bodyPr/>
                    <a:lstStyle/>
                    <a:p>
                      <a:r>
                        <a:rPr lang="es-CO" b="1" dirty="0" smtClean="0"/>
                        <a:t>Procesos administrativos sancionatorios aperturados</a:t>
                      </a:r>
                      <a:endParaRPr lang="es-CO" b="1" dirty="0"/>
                    </a:p>
                  </a:txBody>
                  <a:tcPr/>
                </a:tc>
                <a:tc>
                  <a:txBody>
                    <a:bodyPr/>
                    <a:lstStyle/>
                    <a:p>
                      <a:pPr algn="ctr"/>
                      <a:r>
                        <a:rPr lang="es-CO" b="0" dirty="0" smtClean="0"/>
                        <a:t>42</a:t>
                      </a:r>
                      <a:endParaRPr lang="es-CO" b="0" dirty="0"/>
                    </a:p>
                  </a:txBody>
                  <a:tcPr/>
                </a:tc>
              </a:tr>
              <a:tr h="365407">
                <a:tc>
                  <a:txBody>
                    <a:bodyPr/>
                    <a:lstStyle/>
                    <a:p>
                      <a:r>
                        <a:rPr lang="es-CO" b="1" dirty="0" smtClean="0"/>
                        <a:t>Procesos multados</a:t>
                      </a:r>
                      <a:endParaRPr lang="es-CO" b="1" dirty="0"/>
                    </a:p>
                  </a:txBody>
                  <a:tcPr/>
                </a:tc>
                <a:tc>
                  <a:txBody>
                    <a:bodyPr/>
                    <a:lstStyle/>
                    <a:p>
                      <a:pPr algn="ctr"/>
                      <a:r>
                        <a:rPr lang="es-CO" b="0" dirty="0" smtClean="0"/>
                        <a:t>26</a:t>
                      </a:r>
                      <a:endParaRPr lang="es-CO" b="0" dirty="0"/>
                    </a:p>
                  </a:txBody>
                  <a:tcPr/>
                </a:tc>
              </a:tr>
              <a:tr h="365407">
                <a:tc>
                  <a:txBody>
                    <a:bodyPr/>
                    <a:lstStyle/>
                    <a:p>
                      <a:r>
                        <a:rPr lang="es-CO" b="1" dirty="0" smtClean="0"/>
                        <a:t>Multas trasladadas  a J.C.</a:t>
                      </a:r>
                      <a:endParaRPr lang="es-CO" b="1" dirty="0"/>
                    </a:p>
                  </a:txBody>
                  <a:tcPr/>
                </a:tc>
                <a:tc>
                  <a:txBody>
                    <a:bodyPr/>
                    <a:lstStyle/>
                    <a:p>
                      <a:pPr algn="ctr"/>
                      <a:r>
                        <a:rPr lang="es-CO" b="0" dirty="0" smtClean="0"/>
                        <a:t>7</a:t>
                      </a:r>
                      <a:endParaRPr lang="es-CO" b="0" dirty="0"/>
                    </a:p>
                  </a:txBody>
                  <a:tcPr/>
                </a:tc>
              </a:tr>
              <a:tr h="365407">
                <a:tc>
                  <a:txBody>
                    <a:bodyPr/>
                    <a:lstStyle/>
                    <a:p>
                      <a:r>
                        <a:rPr lang="es-CO" b="1" dirty="0" smtClean="0"/>
                        <a:t>Tramites de derechos de petición</a:t>
                      </a:r>
                      <a:endParaRPr lang="es-CO" b="1" dirty="0"/>
                    </a:p>
                  </a:txBody>
                  <a:tcPr/>
                </a:tc>
                <a:tc>
                  <a:txBody>
                    <a:bodyPr/>
                    <a:lstStyle/>
                    <a:p>
                      <a:pPr algn="ctr"/>
                      <a:r>
                        <a:rPr lang="es-CO" b="0" dirty="0" smtClean="0"/>
                        <a:t>61</a:t>
                      </a:r>
                      <a:endParaRPr lang="es-CO" b="0" dirty="0"/>
                    </a:p>
                  </a:txBody>
                  <a:tcPr/>
                </a:tc>
              </a:tr>
              <a:tr h="365407">
                <a:tc>
                  <a:txBody>
                    <a:bodyPr/>
                    <a:lstStyle/>
                    <a:p>
                      <a:r>
                        <a:rPr lang="es-CO" b="1" dirty="0" smtClean="0"/>
                        <a:t>Hallazgos fiscales recibidos del área de A.F.</a:t>
                      </a:r>
                      <a:endParaRPr lang="es-CO" b="1" dirty="0"/>
                    </a:p>
                  </a:txBody>
                  <a:tcPr/>
                </a:tc>
                <a:tc>
                  <a:txBody>
                    <a:bodyPr/>
                    <a:lstStyle/>
                    <a:p>
                      <a:pPr algn="ctr"/>
                      <a:r>
                        <a:rPr lang="es-CO" b="0" dirty="0" smtClean="0"/>
                        <a:t>42</a:t>
                      </a:r>
                      <a:endParaRPr lang="es-CO" b="0" dirty="0"/>
                    </a:p>
                  </a:txBody>
                  <a:tcPr/>
                </a:tc>
              </a:tr>
              <a:tr h="365407">
                <a:tc>
                  <a:txBody>
                    <a:bodyPr/>
                    <a:lstStyle/>
                    <a:p>
                      <a:r>
                        <a:rPr lang="es-CO" b="1" dirty="0" smtClean="0"/>
                        <a:t>Hallazgos fiscales recibidos de la C.G.R.</a:t>
                      </a:r>
                      <a:endParaRPr lang="es-CO" b="1" dirty="0"/>
                    </a:p>
                  </a:txBody>
                  <a:tcPr/>
                </a:tc>
                <a:tc>
                  <a:txBody>
                    <a:bodyPr/>
                    <a:lstStyle/>
                    <a:p>
                      <a:pPr algn="ctr"/>
                      <a:r>
                        <a:rPr lang="es-CO" b="0" dirty="0" smtClean="0"/>
                        <a:t>4</a:t>
                      </a:r>
                      <a:endParaRPr lang="es-CO" b="0" dirty="0"/>
                    </a:p>
                  </a:txBody>
                  <a:tcPr/>
                </a:tc>
              </a:tr>
              <a:tr h="333896">
                <a:tc>
                  <a:txBody>
                    <a:bodyPr/>
                    <a:lstStyle/>
                    <a:p>
                      <a:r>
                        <a:rPr lang="es-CO" b="1" dirty="0" smtClean="0"/>
                        <a:t>Hallazgos fiscales y denuncias recibidas del área</a:t>
                      </a:r>
                      <a:r>
                        <a:rPr lang="es-CO" b="1" baseline="0" dirty="0" smtClean="0"/>
                        <a:t> de P.C.</a:t>
                      </a:r>
                      <a:endParaRPr lang="es-CO" b="1" dirty="0"/>
                    </a:p>
                  </a:txBody>
                  <a:tcPr/>
                </a:tc>
                <a:tc>
                  <a:txBody>
                    <a:bodyPr/>
                    <a:lstStyle/>
                    <a:p>
                      <a:pPr algn="ctr"/>
                      <a:r>
                        <a:rPr lang="es-CO" b="0" dirty="0" smtClean="0"/>
                        <a:t>22</a:t>
                      </a:r>
                      <a:endParaRPr lang="es-CO" b="0" dirty="0"/>
                    </a:p>
                  </a:txBody>
                  <a:tcPr/>
                </a:tc>
              </a:tr>
              <a:tr h="365407">
                <a:tc>
                  <a:txBody>
                    <a:bodyPr/>
                    <a:lstStyle/>
                    <a:p>
                      <a:r>
                        <a:rPr lang="es-CO" b="1" dirty="0" smtClean="0"/>
                        <a:t>Denuncias remitidas del despacho del Contralor</a:t>
                      </a:r>
                      <a:endParaRPr lang="es-CO" b="1" dirty="0"/>
                    </a:p>
                  </a:txBody>
                  <a:tcPr/>
                </a:tc>
                <a:tc>
                  <a:txBody>
                    <a:bodyPr/>
                    <a:lstStyle/>
                    <a:p>
                      <a:pPr algn="ctr"/>
                      <a:r>
                        <a:rPr lang="es-CO" b="0" dirty="0" smtClean="0"/>
                        <a:t>2</a:t>
                      </a:r>
                      <a:endParaRPr lang="es-CO" b="0" dirty="0"/>
                    </a:p>
                  </a:txBody>
                  <a:tcPr/>
                </a:tc>
              </a:tr>
              <a:tr h="365407">
                <a:tc>
                  <a:txBody>
                    <a:bodyPr/>
                    <a:lstStyle/>
                    <a:p>
                      <a:r>
                        <a:rPr lang="es-CO" b="1" dirty="0" smtClean="0"/>
                        <a:t>Procesos archivados</a:t>
                      </a:r>
                      <a:endParaRPr lang="es-CO" b="1" dirty="0"/>
                    </a:p>
                  </a:txBody>
                  <a:tcPr/>
                </a:tc>
                <a:tc>
                  <a:txBody>
                    <a:bodyPr/>
                    <a:lstStyle/>
                    <a:p>
                      <a:pPr algn="ctr"/>
                      <a:r>
                        <a:rPr lang="es-CO" b="0" dirty="0" smtClean="0"/>
                        <a:t>25</a:t>
                      </a:r>
                      <a:endParaRPr lang="es-CO" b="0" dirty="0"/>
                    </a:p>
                  </a:txBody>
                  <a:tcPr/>
                </a:tc>
              </a:tr>
            </a:tbl>
          </a:graphicData>
        </a:graphic>
      </p:graphicFrame>
      <p:sp>
        <p:nvSpPr>
          <p:cNvPr id="4" name="Título 1"/>
          <p:cNvSpPr>
            <a:spLocks noGrp="1"/>
          </p:cNvSpPr>
          <p:nvPr>
            <p:ph type="title"/>
          </p:nvPr>
        </p:nvSpPr>
        <p:spPr>
          <a:xfrm>
            <a:off x="1485901" y="209550"/>
            <a:ext cx="10018712" cy="1047750"/>
          </a:xfrm>
        </p:spPr>
        <p:txBody>
          <a:bodyPr>
            <a:noAutofit/>
          </a:bodyPr>
          <a:lstStyle/>
          <a:p>
            <a:pPr algn="ctr"/>
            <a:r>
              <a:rPr lang="es-CO" sz="1800" dirty="0" smtClean="0">
                <a:latin typeface="Arial Black" panose="020B0A04020102020204" pitchFamily="34" charset="0"/>
              </a:rPr>
              <a:t>1 GESTION FISCAL                                                                                                      1.2 RESPONSABILIDAD</a:t>
            </a:r>
            <a:r>
              <a:rPr lang="es-CO" sz="1500" dirty="0" smtClean="0">
                <a:latin typeface="Arial Black" panose="020B0A04020102020204" pitchFamily="34" charset="0"/>
              </a:rPr>
              <a:t> </a:t>
            </a:r>
            <a:r>
              <a:rPr lang="es-CO" sz="1800" dirty="0" smtClean="0">
                <a:latin typeface="Arial Black" panose="020B0A04020102020204" pitchFamily="34" charset="0"/>
              </a:rPr>
              <a:t>FISCAL</a:t>
            </a:r>
            <a:r>
              <a:rPr lang="es-CO" sz="1500" dirty="0" smtClean="0">
                <a:latin typeface="Arial Black" panose="020B0A04020102020204" pitchFamily="34" charset="0"/>
              </a:rPr>
              <a:t> </a:t>
            </a:r>
            <a:br>
              <a:rPr lang="es-CO" sz="1500" dirty="0" smtClean="0">
                <a:latin typeface="Arial Black" panose="020B0A04020102020204" pitchFamily="34" charset="0"/>
              </a:rPr>
            </a:br>
            <a:r>
              <a:rPr lang="es-CO" sz="1800" dirty="0" smtClean="0">
                <a:latin typeface="Arial Black" panose="020B0A04020102020204" pitchFamily="34" charset="0"/>
              </a:rPr>
              <a:t>(Pág. 2/2)</a:t>
            </a:r>
            <a:endParaRPr lang="es-CO" sz="1800" dirty="0">
              <a:latin typeface="Arial Black" panose="020B0A04020102020204" pitchFamily="34" charset="0"/>
            </a:endParaRPr>
          </a:p>
        </p:txBody>
      </p:sp>
    </p:spTree>
    <p:extLst>
      <p:ext uri="{BB962C8B-B14F-4D97-AF65-F5344CB8AC3E}">
        <p14:creationId xmlns:p14="http://schemas.microsoft.com/office/powerpoint/2010/main" val="3174229855"/>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3110</TotalTime>
  <Words>2493</Words>
  <Application>Microsoft Office PowerPoint</Application>
  <PresentationFormat>Panorámica</PresentationFormat>
  <Paragraphs>735</Paragraphs>
  <Slides>28</Slides>
  <Notes>3</Notes>
  <HiddenSlides>0</HiddenSlides>
  <MMClips>0</MMClips>
  <ScaleCrop>false</ScaleCrop>
  <HeadingPairs>
    <vt:vector size="6" baseType="variant">
      <vt:variant>
        <vt:lpstr>Fuentes usadas</vt:lpstr>
      </vt:variant>
      <vt:variant>
        <vt:i4>11</vt:i4>
      </vt:variant>
      <vt:variant>
        <vt:lpstr>Tema</vt:lpstr>
      </vt:variant>
      <vt:variant>
        <vt:i4>1</vt:i4>
      </vt:variant>
      <vt:variant>
        <vt:lpstr>Títulos de diapositiva</vt:lpstr>
      </vt:variant>
      <vt:variant>
        <vt:i4>28</vt:i4>
      </vt:variant>
    </vt:vector>
  </HeadingPairs>
  <TitlesOfParts>
    <vt:vector size="40" baseType="lpstr">
      <vt:lpstr>Algerian</vt:lpstr>
      <vt:lpstr>Arial</vt:lpstr>
      <vt:lpstr>Arial Black</vt:lpstr>
      <vt:lpstr>Berlin Sans FB</vt:lpstr>
      <vt:lpstr>Calibri</vt:lpstr>
      <vt:lpstr>Century Gothic</vt:lpstr>
      <vt:lpstr>Times</vt:lpstr>
      <vt:lpstr>Times New Roman</vt:lpstr>
      <vt:lpstr>Trebuchet MS</vt:lpstr>
      <vt:lpstr>Wingdings</vt:lpstr>
      <vt:lpstr>Wingdings 3</vt:lpstr>
      <vt:lpstr>Espiral</vt:lpstr>
      <vt:lpstr>Contraloría Departamental de Bolívar</vt:lpstr>
      <vt:lpstr>Temática</vt:lpstr>
      <vt:lpstr> 1. GESTION FISCAL 1.1 AUDITORIA                                                                                                                                                                                                                          1.1.1 PROGRAMACION DEL PGA  (Pág. 1/5)</vt:lpstr>
      <vt:lpstr>1 GESTION FISCAL                                                                                                      1.1 AUDITORIA                                                                                                           1.1.2 CUMPLIMIENTO DEL PGA-2017  (Pág. 2/5)</vt:lpstr>
      <vt:lpstr>1. GESTION FISCAL                                                                                                      1.1 AUDITORIA                                                                                                           1.1.3 RESULTADOS DEL PGA-2017  (Pág. 3/5)</vt:lpstr>
      <vt:lpstr>1. GESTION FISCAL                                                                                                      1.1 AUDITORIA                                                                                                           1.1.3 RESULTADOS DEL PGA-2017  (Pág. 4/5)</vt:lpstr>
      <vt:lpstr>1. GESTION FISCAL                                                                                                      1.1 AUDITORIA                                                                                                           1.1.3 RESULTADOS DEL PGA-2017  (Pág. 5/5) </vt:lpstr>
      <vt:lpstr>1 GESTION FISCAL                                                                                                      1.2 RESPONSABILIDAD FISCAL  (Pág. 1/2)</vt:lpstr>
      <vt:lpstr>1 GESTION FISCAL                                                                                                      1.2 RESPONSABILIDAD FISCAL  (Pág. 2/2)</vt:lpstr>
      <vt:lpstr>1 GESTION FISCAL                                                                                                      1.3 JURISDICCION COACTIVA  (Pag.1/2)</vt:lpstr>
      <vt:lpstr>1 GESTION FISCAL                                                                                                      1.3 JURISDICCION COACTIVA  (Pág. 2/2)</vt:lpstr>
      <vt:lpstr>1 GESTION FISCAL 1.4 PARTICIPACION CIUDADANA (Pág. 1/3)   </vt:lpstr>
      <vt:lpstr>1 GESTION FISCAL 1.4 PARTICIPACION CIUDADANA (Pág. 2/3)   </vt:lpstr>
      <vt:lpstr>1 GESTION FISCAL 1.5 FORTALECIMIENTO A LA PARTICIPACION CIUDADANA  (Pág. 3/3)    </vt:lpstr>
      <vt:lpstr>2 FORTALECIMIENTO INSTITUCIONAL 2.1 RESULTADOS GESTION JURIDICA (Pag.1/2)</vt:lpstr>
      <vt:lpstr>2 FORTALECIMIENTO INSTITUCIONAL 2.1 RESULTADOS GESTION JURIDICA (Pag.2/2) </vt:lpstr>
      <vt:lpstr>2 FORTALECIMIENTO INSTITUCIONAL 2.2 RESULTADO GESTION PRESUPUESTO </vt:lpstr>
      <vt:lpstr>2 FORTALECIMIENTO INSTITUCIONAL 2.3 RESULTADO GESTION TESORERIA (Pág. 1/2)</vt:lpstr>
      <vt:lpstr>4 FORTALECIMIENTO INSTITUCIONAL 2.3 RESULTADO GESTION TESORERIA (Pág. 2/2)</vt:lpstr>
      <vt:lpstr>2 FORTALECIMIENTO INSTITUCIONAL 2.4 RESULTADO GESTION TALENTO HUMANO (Pag.1/2) </vt:lpstr>
      <vt:lpstr>2 FORTALECIMIENTO INSTITUCIONAL 2.4 RESULTADO GESTION TALENTO HUMANO (Pag.2/2)   </vt:lpstr>
      <vt:lpstr>2 FORTALECIMIENTO INSTITUCIONAL 2.5 PLAN DE ADQUISICIONES VIG.2017 </vt:lpstr>
      <vt:lpstr>3 CONTROL INTERNO 3.1 GESTION DE LA OFICINA DE CONTROL INTERNO </vt:lpstr>
      <vt:lpstr>3 CONTROL INTERNO 3.1 GESTION DE LA OFICINA DE CONTROL INTERNO </vt:lpstr>
      <vt:lpstr>4 CUMPLIMIENTO DEL PLAN ESTRATEGICO  </vt:lpstr>
      <vt:lpstr>5 LOGROS RELEVANTES OBTENIDOS POR LA CDB      </vt:lpstr>
      <vt:lpstr>5 LOGROS RELEVANTES OBTENIDOS POR LA CDB  </vt:lpstr>
      <vt:lpstr>Presentación de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Contraloría Departamental de Bolívar</dc:title>
  <dc:creator>IVAN VARGAS CHAJIN</dc:creator>
  <cp:lastModifiedBy>KARINA BALVERDE</cp:lastModifiedBy>
  <cp:revision>249</cp:revision>
  <cp:lastPrinted>2018-05-08T15:12:00Z</cp:lastPrinted>
  <dcterms:created xsi:type="dcterms:W3CDTF">2016-12-21T18:01:08Z</dcterms:created>
  <dcterms:modified xsi:type="dcterms:W3CDTF">2018-05-11T14:42:40Z</dcterms:modified>
</cp:coreProperties>
</file>